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348" r:id="rId2"/>
    <p:sldId id="347" r:id="rId3"/>
    <p:sldId id="349" r:id="rId4"/>
    <p:sldId id="350" r:id="rId5"/>
    <p:sldId id="351" r:id="rId6"/>
    <p:sldId id="352" r:id="rId7"/>
    <p:sldId id="294" r:id="rId8"/>
    <p:sldId id="257" r:id="rId9"/>
    <p:sldId id="258" r:id="rId10"/>
    <p:sldId id="259" r:id="rId11"/>
    <p:sldId id="260" r:id="rId12"/>
    <p:sldId id="261" r:id="rId13"/>
    <p:sldId id="262" r:id="rId14"/>
    <p:sldId id="331" r:id="rId15"/>
    <p:sldId id="332" r:id="rId16"/>
    <p:sldId id="333" r:id="rId17"/>
    <p:sldId id="334" r:id="rId18"/>
    <p:sldId id="338" r:id="rId19"/>
    <p:sldId id="335" r:id="rId20"/>
    <p:sldId id="336" r:id="rId21"/>
    <p:sldId id="337" r:id="rId22"/>
    <p:sldId id="342" r:id="rId23"/>
    <p:sldId id="339" r:id="rId24"/>
    <p:sldId id="345" r:id="rId25"/>
    <p:sldId id="343" r:id="rId26"/>
    <p:sldId id="344" r:id="rId27"/>
    <p:sldId id="326" r:id="rId28"/>
    <p:sldId id="346" r:id="rId29"/>
    <p:sldId id="263" r:id="rId30"/>
    <p:sldId id="264" r:id="rId31"/>
    <p:sldId id="265" r:id="rId32"/>
    <p:sldId id="266" r:id="rId33"/>
    <p:sldId id="267" r:id="rId34"/>
    <p:sldId id="269" r:id="rId35"/>
    <p:sldId id="270" r:id="rId36"/>
    <p:sldId id="271" r:id="rId37"/>
    <p:sldId id="272" r:id="rId38"/>
    <p:sldId id="273" r:id="rId39"/>
    <p:sldId id="274" r:id="rId40"/>
    <p:sldId id="275" r:id="rId41"/>
    <p:sldId id="276" r:id="rId42"/>
    <p:sldId id="293" r:id="rId43"/>
    <p:sldId id="288" r:id="rId44"/>
    <p:sldId id="289" r:id="rId45"/>
    <p:sldId id="290" r:id="rId46"/>
    <p:sldId id="291" r:id="rId47"/>
    <p:sldId id="292" r:id="rId48"/>
    <p:sldId id="278" r:id="rId49"/>
    <p:sldId id="279" r:id="rId50"/>
    <p:sldId id="280" r:id="rId51"/>
    <p:sldId id="287" r:id="rId52"/>
    <p:sldId id="281" r:id="rId53"/>
    <p:sldId id="282" r:id="rId54"/>
    <p:sldId id="283" r:id="rId55"/>
    <p:sldId id="284" r:id="rId56"/>
    <p:sldId id="285" r:id="rId57"/>
    <p:sldId id="286" r:id="rId58"/>
    <p:sldId id="299" r:id="rId59"/>
    <p:sldId id="323" r:id="rId60"/>
    <p:sldId id="303" r:id="rId61"/>
    <p:sldId id="304" r:id="rId62"/>
    <p:sldId id="305" r:id="rId63"/>
    <p:sldId id="306" r:id="rId64"/>
    <p:sldId id="307" r:id="rId65"/>
    <p:sldId id="308" r:id="rId66"/>
    <p:sldId id="324" r:id="rId67"/>
    <p:sldId id="325" r:id="rId68"/>
    <p:sldId id="309" r:id="rId69"/>
    <p:sldId id="310" r:id="rId70"/>
    <p:sldId id="311" r:id="rId71"/>
    <p:sldId id="312" r:id="rId72"/>
    <p:sldId id="313" r:id="rId73"/>
    <p:sldId id="314" r:id="rId74"/>
    <p:sldId id="315" r:id="rId75"/>
    <p:sldId id="316" r:id="rId76"/>
    <p:sldId id="317" r:id="rId77"/>
    <p:sldId id="318" r:id="rId78"/>
    <p:sldId id="319" r:id="rId79"/>
    <p:sldId id="320" r:id="rId80"/>
    <p:sldId id="321" r:id="rId81"/>
    <p:sldId id="322" r:id="rId8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83" d="100"/>
          <a:sy n="83" d="100"/>
        </p:scale>
        <p:origin x="-1426" y="-7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3F47C8-D277-48A8-9486-1561B09C37C2}" type="datetimeFigureOut">
              <a:rPr lang="en-US" smtClean="0"/>
              <a:pPr/>
              <a:t>7/10/2018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43CD61-0A35-41F4-9946-D33C0B3D097C}"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5C910D2-4B1E-4650-AF15-A7A66C481F84}" type="slidenum">
              <a:rPr lang="en-US" smtClean="0"/>
              <a:pPr/>
              <a:t>13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Left Side is value</a:t>
            </a:r>
            <a:r>
              <a:rPr lang="en-US" baseline="0" dirty="0" smtClean="0"/>
              <a:t> below the mean and right side is value above the mean.</a:t>
            </a:r>
            <a:endParaRPr lang="en-US" dirty="0"/>
          </a:p>
        </p:txBody>
      </p:sp>
      <p:sp>
        <p:nvSpPr>
          <p:cNvPr id="4" name="Slide Number Placeholder 3"/>
          <p:cNvSpPr>
            <a:spLocks noGrp="1"/>
          </p:cNvSpPr>
          <p:nvPr>
            <p:ph type="sldNum" sz="quarter" idx="10"/>
          </p:nvPr>
        </p:nvSpPr>
        <p:spPr/>
        <p:txBody>
          <a:bodyPr/>
          <a:lstStyle/>
          <a:p>
            <a:fld id="{75C910D2-4B1E-4650-AF15-A7A66C481F84}" type="slidenum">
              <a:rPr lang="en-US" smtClean="0"/>
              <a:pPr/>
              <a:t>31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rows in the data set which</a:t>
            </a:r>
            <a:r>
              <a:rPr lang="en-US" baseline="0" dirty="0" smtClean="0"/>
              <a:t> says always is 8. So choice to drive is a categorical variable.</a:t>
            </a:r>
          </a:p>
          <a:p>
            <a:endParaRPr lang="en-US" dirty="0"/>
          </a:p>
        </p:txBody>
      </p:sp>
      <p:sp>
        <p:nvSpPr>
          <p:cNvPr id="4" name="Slide Number Placeholder 3"/>
          <p:cNvSpPr>
            <a:spLocks noGrp="1"/>
          </p:cNvSpPr>
          <p:nvPr>
            <p:ph type="sldNum" sz="quarter" idx="10"/>
          </p:nvPr>
        </p:nvSpPr>
        <p:spPr/>
        <p:txBody>
          <a:bodyPr/>
          <a:lstStyle/>
          <a:p>
            <a:fld id="{75C910D2-4B1E-4650-AF15-A7A66C481F84}" type="slidenum">
              <a:rPr lang="en-US" smtClean="0"/>
              <a:pPr/>
              <a:t>42</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Left Side is value</a:t>
            </a:r>
            <a:r>
              <a:rPr lang="en-US" baseline="0" dirty="0" smtClean="0"/>
              <a:t> below the mean and right side is value above the mean.</a:t>
            </a:r>
            <a:endParaRPr lang="en-US" dirty="0"/>
          </a:p>
        </p:txBody>
      </p:sp>
      <p:sp>
        <p:nvSpPr>
          <p:cNvPr id="4" name="Slide Number Placeholder 3"/>
          <p:cNvSpPr>
            <a:spLocks noGrp="1"/>
          </p:cNvSpPr>
          <p:nvPr>
            <p:ph type="sldNum" sz="quarter" idx="10"/>
          </p:nvPr>
        </p:nvSpPr>
        <p:spPr/>
        <p:txBody>
          <a:bodyPr/>
          <a:lstStyle/>
          <a:p>
            <a:fld id="{75C910D2-4B1E-4650-AF15-A7A66C481F84}" type="slidenum">
              <a:rPr lang="en-US" smtClean="0"/>
              <a:pPr/>
              <a:t>64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7/10/2018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7/10/2018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7/10/2018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7/10/2018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hyperlink" Target="http://en.wikipedia.org/wiki/Interval_(mathematics)"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Data Frames</a:t>
            </a:r>
            <a:endParaRPr lang="en-US" b="1" dirty="0"/>
          </a:p>
        </p:txBody>
      </p:sp>
      <p:pic>
        <p:nvPicPr>
          <p:cNvPr id="16387" name="Picture 3"/>
          <p:cNvPicPr>
            <a:picLocks noChangeAspect="1" noChangeArrowheads="1"/>
          </p:cNvPicPr>
          <p:nvPr/>
        </p:nvPicPr>
        <p:blipFill>
          <a:blip r:embed="rId2"/>
          <a:srcRect/>
          <a:stretch>
            <a:fillRect/>
          </a:stretch>
        </p:blipFill>
        <p:spPr bwMode="auto">
          <a:xfrm>
            <a:off x="228599" y="1295400"/>
            <a:ext cx="4186687" cy="3352800"/>
          </a:xfrm>
          <a:prstGeom prst="rect">
            <a:avLst/>
          </a:prstGeom>
          <a:noFill/>
          <a:ln w="9525">
            <a:noFill/>
            <a:miter lim="800000"/>
            <a:headEnd/>
            <a:tailEnd/>
          </a:ln>
          <a:effectLst/>
        </p:spPr>
      </p:pic>
      <p:pic>
        <p:nvPicPr>
          <p:cNvPr id="16388" name="Picture 4"/>
          <p:cNvPicPr>
            <a:picLocks noChangeAspect="1" noChangeArrowheads="1"/>
          </p:cNvPicPr>
          <p:nvPr/>
        </p:nvPicPr>
        <p:blipFill>
          <a:blip r:embed="rId3"/>
          <a:srcRect/>
          <a:stretch>
            <a:fillRect/>
          </a:stretch>
        </p:blipFill>
        <p:spPr bwMode="auto">
          <a:xfrm>
            <a:off x="304800" y="4800600"/>
            <a:ext cx="7800975" cy="16383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lgn="just"/>
            <a:r>
              <a:rPr lang="en-US" sz="2400" dirty="0" smtClean="0"/>
              <a:t>If we want a measure of center, and the distribution is symmetrical (it's not skewed in either direction), then the </a:t>
            </a:r>
            <a:r>
              <a:rPr lang="en-US" sz="2400" b="1" dirty="0" smtClean="0"/>
              <a:t>mean </a:t>
            </a:r>
            <a:r>
              <a:rPr lang="en-US" sz="2400" dirty="0" smtClean="0"/>
              <a:t>makes sense to use.</a:t>
            </a:r>
          </a:p>
          <a:p>
            <a:pPr algn="just"/>
            <a:endParaRPr lang="en-US" sz="2400" b="1" dirty="0" smtClean="0"/>
          </a:p>
          <a:p>
            <a:pPr algn="just"/>
            <a:endParaRPr lang="en-US" sz="2400" dirty="0" smtClean="0"/>
          </a:p>
          <a:p>
            <a:pPr algn="just"/>
            <a:endParaRPr lang="en-US" sz="2400" dirty="0" smtClean="0"/>
          </a:p>
          <a:p>
            <a:pPr algn="just"/>
            <a:endParaRPr lang="en-US" sz="2400" dirty="0" smtClean="0"/>
          </a:p>
          <a:p>
            <a:pPr algn="just"/>
            <a:endParaRPr lang="en-US" sz="2400" dirty="0" smtClean="0"/>
          </a:p>
          <a:p>
            <a:pPr algn="just"/>
            <a:endParaRPr lang="en-US" sz="2400" dirty="0" smtClean="0"/>
          </a:p>
          <a:p>
            <a:r>
              <a:rPr lang="en-US" sz="2400" dirty="0" smtClean="0"/>
              <a:t> But if the distribution is skewed, then the mean turns out to be a bad idea.</a:t>
            </a:r>
          </a:p>
          <a:p>
            <a:r>
              <a:rPr lang="en-US" sz="2400" dirty="0" smtClean="0"/>
              <a:t>With a positive skew </a:t>
            </a:r>
            <a:r>
              <a:rPr lang="en-US" sz="2400" dirty="0" smtClean="0">
                <a:sym typeface="Wingdings" pitchFamily="2" charset="2"/>
              </a:rPr>
              <a:t></a:t>
            </a:r>
            <a:r>
              <a:rPr lang="en-US" sz="2400" dirty="0" smtClean="0"/>
              <a:t>mean over estimates the measure of center.</a:t>
            </a:r>
          </a:p>
          <a:p>
            <a:r>
              <a:rPr lang="en-US" sz="2400" dirty="0" smtClean="0"/>
              <a:t>With a negative skew </a:t>
            </a:r>
            <a:r>
              <a:rPr lang="en-US" sz="2400" dirty="0" smtClean="0">
                <a:sym typeface="Wingdings" pitchFamily="2" charset="2"/>
              </a:rPr>
              <a:t> </a:t>
            </a:r>
            <a:r>
              <a:rPr lang="en-US" sz="2400" dirty="0" smtClean="0"/>
              <a:t>mean under estimates the central value of the distribution.</a:t>
            </a:r>
          </a:p>
          <a:p>
            <a:pPr algn="just"/>
            <a:endParaRPr lang="en-US" sz="2400" dirty="0"/>
          </a:p>
        </p:txBody>
      </p:sp>
      <p:pic>
        <p:nvPicPr>
          <p:cNvPr id="4" name="Picture 2"/>
          <p:cNvPicPr>
            <a:picLocks noChangeAspect="1" noChangeArrowheads="1"/>
          </p:cNvPicPr>
          <p:nvPr/>
        </p:nvPicPr>
        <p:blipFill>
          <a:blip r:embed="rId2"/>
          <a:srcRect/>
          <a:stretch>
            <a:fillRect/>
          </a:stretch>
        </p:blipFill>
        <p:spPr bwMode="auto">
          <a:xfrm>
            <a:off x="1371599" y="1143000"/>
            <a:ext cx="6723499" cy="220980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srcRect/>
          <a:stretch>
            <a:fillRect/>
          </a:stretch>
        </p:blipFill>
        <p:spPr bwMode="auto">
          <a:xfrm>
            <a:off x="0" y="1"/>
            <a:ext cx="4724400" cy="2209800"/>
          </a:xfrm>
          <a:prstGeom prst="rect">
            <a:avLst/>
          </a:prstGeom>
          <a:noFill/>
          <a:ln w="9525">
            <a:noFill/>
            <a:miter lim="800000"/>
            <a:headEnd/>
            <a:tailEnd/>
          </a:ln>
          <a:effectLst/>
        </p:spPr>
      </p:pic>
      <p:pic>
        <p:nvPicPr>
          <p:cNvPr id="14339" name="Picture 3"/>
          <p:cNvPicPr>
            <a:picLocks noChangeAspect="1" noChangeArrowheads="1"/>
          </p:cNvPicPr>
          <p:nvPr/>
        </p:nvPicPr>
        <p:blipFill>
          <a:blip r:embed="rId3"/>
          <a:srcRect/>
          <a:stretch>
            <a:fillRect/>
          </a:stretch>
        </p:blipFill>
        <p:spPr bwMode="auto">
          <a:xfrm>
            <a:off x="1" y="2286000"/>
            <a:ext cx="4724399" cy="2286000"/>
          </a:xfrm>
          <a:prstGeom prst="rect">
            <a:avLst/>
          </a:prstGeom>
          <a:noFill/>
          <a:ln w="9525">
            <a:noFill/>
            <a:miter lim="800000"/>
            <a:headEnd/>
            <a:tailEnd/>
          </a:ln>
          <a:effectLst/>
        </p:spPr>
      </p:pic>
      <p:pic>
        <p:nvPicPr>
          <p:cNvPr id="14340" name="Picture 4"/>
          <p:cNvPicPr>
            <a:picLocks noChangeAspect="1" noChangeArrowheads="1"/>
          </p:cNvPicPr>
          <p:nvPr/>
        </p:nvPicPr>
        <p:blipFill>
          <a:blip r:embed="rId4"/>
          <a:srcRect/>
          <a:stretch>
            <a:fillRect/>
          </a:stretch>
        </p:blipFill>
        <p:spPr bwMode="auto">
          <a:xfrm>
            <a:off x="1" y="4648200"/>
            <a:ext cx="4724399" cy="2209800"/>
          </a:xfrm>
          <a:prstGeom prst="rect">
            <a:avLst/>
          </a:prstGeom>
          <a:noFill/>
          <a:ln w="9525">
            <a:noFill/>
            <a:miter lim="800000"/>
            <a:headEnd/>
            <a:tailEnd/>
          </a:ln>
          <a:effectLst/>
        </p:spPr>
      </p:pic>
      <p:pic>
        <p:nvPicPr>
          <p:cNvPr id="5" name="Picture 2"/>
          <p:cNvPicPr>
            <a:picLocks noChangeAspect="1" noChangeArrowheads="1"/>
          </p:cNvPicPr>
          <p:nvPr/>
        </p:nvPicPr>
        <p:blipFill>
          <a:blip r:embed="rId5"/>
          <a:srcRect/>
          <a:stretch>
            <a:fillRect/>
          </a:stretch>
        </p:blipFill>
        <p:spPr bwMode="auto">
          <a:xfrm>
            <a:off x="4800600" y="152400"/>
            <a:ext cx="4267200" cy="64769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lgn="just"/>
            <a:r>
              <a:rPr lang="en-US" sz="2000" dirty="0" smtClean="0">
                <a:latin typeface="Times New Roman" pitchFamily="18" charset="0"/>
                <a:cs typeface="Times New Roman" pitchFamily="18" charset="0"/>
              </a:rPr>
              <a:t>So which measure of center should we use?</a:t>
            </a:r>
          </a:p>
          <a:p>
            <a:pPr lvl="1" algn="just"/>
            <a:r>
              <a:rPr lang="en-US" sz="2000" dirty="0" smtClean="0">
                <a:latin typeface="Times New Roman" pitchFamily="18" charset="0"/>
                <a:cs typeface="Times New Roman" pitchFamily="18" charset="0"/>
              </a:rPr>
              <a:t>A symmetrical variable distribution can use the </a:t>
            </a:r>
            <a:r>
              <a:rPr lang="en-US" sz="2000" b="1" dirty="0" smtClean="0">
                <a:latin typeface="Times New Roman" pitchFamily="18" charset="0"/>
                <a:cs typeface="Times New Roman" pitchFamily="18" charset="0"/>
              </a:rPr>
              <a:t>mean</a:t>
            </a:r>
            <a:r>
              <a:rPr lang="en-US" sz="2000" dirty="0" smtClean="0">
                <a:latin typeface="Times New Roman" pitchFamily="18" charset="0"/>
                <a:cs typeface="Times New Roman" pitchFamily="18" charset="0"/>
              </a:rPr>
              <a:t>.</a:t>
            </a:r>
          </a:p>
          <a:p>
            <a:pPr algn="just"/>
            <a:endParaRPr lang="en-US" sz="2000"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If the distribution of the variable is skewed, then </a:t>
            </a:r>
            <a:r>
              <a:rPr lang="en-US" sz="2000" b="1" dirty="0" smtClean="0">
                <a:latin typeface="Times New Roman" pitchFamily="18" charset="0"/>
                <a:cs typeface="Times New Roman" pitchFamily="18" charset="0"/>
              </a:rPr>
              <a:t>median</a:t>
            </a:r>
            <a:r>
              <a:rPr lang="en-US" sz="2000" dirty="0" smtClean="0">
                <a:latin typeface="Times New Roman" pitchFamily="18" charset="0"/>
                <a:cs typeface="Times New Roman" pitchFamily="18" charset="0"/>
              </a:rPr>
              <a:t> is the measure of choice.</a:t>
            </a:r>
          </a:p>
          <a:p>
            <a:pPr lvl="1" algn="just"/>
            <a:r>
              <a:rPr lang="en-US" sz="2000" dirty="0" smtClean="0">
                <a:latin typeface="Times New Roman" pitchFamily="18" charset="0"/>
                <a:cs typeface="Times New Roman" pitchFamily="18" charset="0"/>
              </a:rPr>
              <a:t>It's the measure of center that informs the center of the distribution without being too affected by the skew as the mean is.</a:t>
            </a:r>
          </a:p>
          <a:p>
            <a:pPr algn="just"/>
            <a:endParaRPr lang="en-US" sz="2000"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Suppose we want to look at two subgroups and their data on the same variable, and one group shows a skewed distribution while the other is symmetrical.</a:t>
            </a:r>
          </a:p>
          <a:p>
            <a:pPr algn="just"/>
            <a:endParaRPr lang="en-US" sz="2000"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If we want to compare the two subgroups, using the mean for the comparison, that would mean that one subgroup is misrepresented.</a:t>
            </a:r>
          </a:p>
          <a:p>
            <a:pPr algn="just"/>
            <a:endParaRPr lang="en-US" sz="2000"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But, if we use the median instead, then the comparison is a little bit better.</a:t>
            </a:r>
          </a:p>
          <a:p>
            <a:pPr algn="just"/>
            <a:endParaRPr lang="en-US" sz="2000" b="1" dirty="0" smtClean="0">
              <a:latin typeface="Times New Roman" pitchFamily="18" charset="0"/>
              <a:cs typeface="Times New Roman" pitchFamily="18" charset="0"/>
            </a:endParaRPr>
          </a:p>
          <a:p>
            <a:pPr algn="just"/>
            <a:r>
              <a:rPr lang="en-US" sz="2000" b="1" dirty="0" smtClean="0">
                <a:latin typeface="Times New Roman" pitchFamily="18" charset="0"/>
                <a:cs typeface="Times New Roman" pitchFamily="18" charset="0"/>
              </a:rPr>
              <a:t>The symmetrical subgroup is still the same value, </a:t>
            </a:r>
            <a:r>
              <a:rPr lang="en-US" sz="2000" dirty="0" smtClean="0">
                <a:latin typeface="Times New Roman" pitchFamily="18" charset="0"/>
                <a:cs typeface="Times New Roman" pitchFamily="18" charset="0"/>
              </a:rPr>
              <a:t>and the measure of center for the skewed data is a better estimate. </a:t>
            </a:r>
            <a:endParaRPr lang="en-US" sz="2000" dirty="0">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srcRect/>
          <a:stretch>
            <a:fillRect/>
          </a:stretch>
        </p:blipFill>
        <p:spPr bwMode="auto">
          <a:xfrm>
            <a:off x="1" y="0"/>
            <a:ext cx="4648200" cy="4495800"/>
          </a:xfrm>
          <a:prstGeom prst="rect">
            <a:avLst/>
          </a:prstGeom>
          <a:noFill/>
          <a:ln w="9525">
            <a:noFill/>
            <a:miter lim="800000"/>
            <a:headEnd/>
            <a:tailEnd/>
          </a:ln>
          <a:effectLst/>
        </p:spPr>
      </p:pic>
      <p:sp>
        <p:nvSpPr>
          <p:cNvPr id="3" name="TextBox 2"/>
          <p:cNvSpPr txBox="1"/>
          <p:nvPr/>
        </p:nvSpPr>
        <p:spPr>
          <a:xfrm>
            <a:off x="533400" y="4953000"/>
            <a:ext cx="3657600" cy="646331"/>
          </a:xfrm>
          <a:prstGeom prst="rect">
            <a:avLst/>
          </a:prstGeom>
          <a:noFill/>
        </p:spPr>
        <p:txBody>
          <a:bodyPr wrap="square" rtlCol="0">
            <a:spAutoFit/>
          </a:bodyPr>
          <a:lstStyle/>
          <a:p>
            <a:pPr algn="ctr"/>
            <a:r>
              <a:rPr lang="en-US" sz="3600" b="1" dirty="0" smtClean="0"/>
              <a:t>Symmetric</a:t>
            </a:r>
            <a:endParaRPr lang="en-US" sz="3600" b="1" dirty="0"/>
          </a:p>
        </p:txBody>
      </p:sp>
      <p:pic>
        <p:nvPicPr>
          <p:cNvPr id="6147" name="Picture 3"/>
          <p:cNvPicPr>
            <a:picLocks noChangeAspect="1" noChangeArrowheads="1"/>
          </p:cNvPicPr>
          <p:nvPr/>
        </p:nvPicPr>
        <p:blipFill>
          <a:blip r:embed="rId4"/>
          <a:srcRect/>
          <a:stretch>
            <a:fillRect/>
          </a:stretch>
        </p:blipFill>
        <p:spPr bwMode="auto">
          <a:xfrm>
            <a:off x="4648200" y="0"/>
            <a:ext cx="4495800" cy="4495800"/>
          </a:xfrm>
          <a:prstGeom prst="rect">
            <a:avLst/>
          </a:prstGeom>
          <a:noFill/>
          <a:ln w="9525">
            <a:noFill/>
            <a:miter lim="800000"/>
            <a:headEnd/>
            <a:tailEnd/>
          </a:ln>
          <a:effectLst/>
        </p:spPr>
      </p:pic>
      <p:sp>
        <p:nvSpPr>
          <p:cNvPr id="5" name="TextBox 4"/>
          <p:cNvSpPr txBox="1"/>
          <p:nvPr/>
        </p:nvSpPr>
        <p:spPr>
          <a:xfrm>
            <a:off x="5181600" y="5029200"/>
            <a:ext cx="3657600" cy="646331"/>
          </a:xfrm>
          <a:prstGeom prst="rect">
            <a:avLst/>
          </a:prstGeom>
          <a:noFill/>
        </p:spPr>
        <p:txBody>
          <a:bodyPr wrap="square" rtlCol="0">
            <a:spAutoFit/>
          </a:bodyPr>
          <a:lstStyle/>
          <a:p>
            <a:pPr algn="ctr"/>
            <a:r>
              <a:rPr lang="en-US" sz="3600" b="1" dirty="0" smtClean="0"/>
              <a:t>Skewed</a:t>
            </a:r>
            <a:endParaRPr lang="en-US" sz="3600" b="1" dirty="0"/>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0" y="-1"/>
            <a:ext cx="9144000" cy="685800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0" y="-152400"/>
            <a:ext cx="9217020" cy="7010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23813" y="0"/>
            <a:ext cx="9096375"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srcRect/>
          <a:stretch>
            <a:fillRect/>
          </a:stretch>
        </p:blipFill>
        <p:spPr bwMode="auto">
          <a:xfrm>
            <a:off x="228600" y="228600"/>
            <a:ext cx="8401050" cy="32099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a:stretch>
            <a:fillRect/>
          </a:stretch>
        </p:blipFill>
        <p:spPr bwMode="auto">
          <a:xfrm>
            <a:off x="0" y="0"/>
            <a:ext cx="9144000" cy="686868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srcRect/>
          <a:stretch>
            <a:fillRect/>
          </a:stretch>
        </p:blipFill>
        <p:spPr bwMode="auto">
          <a:xfrm>
            <a:off x="-1" y="0"/>
            <a:ext cx="9116677" cy="2667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19200" y="2286000"/>
            <a:ext cx="6248400" cy="2057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smtClean="0"/>
              <a:t>Poission</a:t>
            </a:r>
            <a:r>
              <a:rPr lang="en-US" sz="4000" dirty="0" smtClean="0"/>
              <a:t> Distribution</a:t>
            </a:r>
            <a:endParaRPr lang="en-US" sz="40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0" y="4495800"/>
            <a:ext cx="9144000" cy="2362200"/>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a:srcRect/>
          <a:stretch>
            <a:fillRect/>
          </a:stretch>
        </p:blipFill>
        <p:spPr bwMode="auto">
          <a:xfrm>
            <a:off x="0" y="0"/>
            <a:ext cx="9144000" cy="5181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14400"/>
          </a:xfrm>
        </p:spPr>
        <p:txBody>
          <a:bodyPr>
            <a:normAutofit/>
          </a:bodyPr>
          <a:lstStyle/>
          <a:p>
            <a:r>
              <a:rPr lang="en-IN" sz="3600" b="1" dirty="0" smtClean="0"/>
              <a:t>MEASURES OF SPREAD </a:t>
            </a:r>
            <a:endParaRPr lang="en-IN" sz="3600" dirty="0"/>
          </a:p>
        </p:txBody>
      </p:sp>
      <p:sp>
        <p:nvSpPr>
          <p:cNvPr id="3" name="Content Placeholder 2"/>
          <p:cNvSpPr>
            <a:spLocks noGrp="1"/>
          </p:cNvSpPr>
          <p:nvPr>
            <p:ph idx="1"/>
          </p:nvPr>
        </p:nvSpPr>
        <p:spPr>
          <a:xfrm>
            <a:off x="0" y="838200"/>
            <a:ext cx="9144000" cy="6019800"/>
          </a:xfrm>
        </p:spPr>
        <p:txBody>
          <a:bodyPr>
            <a:normAutofit/>
          </a:bodyPr>
          <a:lstStyle/>
          <a:p>
            <a:pPr algn="just"/>
            <a:r>
              <a:rPr lang="en-IN" dirty="0" smtClean="0"/>
              <a:t>The sample standard deviation is perhaps the most widespread measure of variability and is defined by</a:t>
            </a:r>
          </a:p>
          <a:p>
            <a:pPr algn="just"/>
            <a:endParaRPr lang="en-IN" dirty="0" smtClean="0"/>
          </a:p>
          <a:p>
            <a:pPr algn="just"/>
            <a:endParaRPr lang="en-IN" dirty="0" smtClean="0"/>
          </a:p>
          <a:p>
            <a:pPr algn="just"/>
            <a:endParaRPr lang="en-IN" dirty="0" smtClean="0"/>
          </a:p>
          <a:p>
            <a:pPr algn="just"/>
            <a:r>
              <a:rPr lang="en-IN" dirty="0" smtClean="0"/>
              <a:t>The standard deviation can be interpreted as the “typical” </a:t>
            </a:r>
            <a:r>
              <a:rPr lang="en-IN" b="1" dirty="0" smtClean="0"/>
              <a:t>distance between a field value and the mean</a:t>
            </a:r>
            <a:r>
              <a:rPr lang="en-IN" dirty="0" smtClean="0"/>
              <a:t>, and most field values lie within two standard deviations of the mean.</a:t>
            </a:r>
            <a:endParaRPr lang="en-US" dirty="0" smtClean="0"/>
          </a:p>
          <a:p>
            <a:endParaRPr lang="en-US" dirty="0" smtClean="0"/>
          </a:p>
          <a:p>
            <a:endParaRPr lang="en-US" dirty="0" smtClean="0"/>
          </a:p>
          <a:p>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29</a:t>
            </a:fld>
            <a:endParaRPr lang="en-US"/>
          </a:p>
        </p:txBody>
      </p:sp>
      <p:pic>
        <p:nvPicPr>
          <p:cNvPr id="9219" name="Picture 3"/>
          <p:cNvPicPr>
            <a:picLocks noChangeAspect="1" noChangeArrowheads="1"/>
          </p:cNvPicPr>
          <p:nvPr/>
        </p:nvPicPr>
        <p:blipFill>
          <a:blip r:embed="rId2"/>
          <a:srcRect/>
          <a:stretch>
            <a:fillRect/>
          </a:stretch>
        </p:blipFill>
        <p:spPr bwMode="auto">
          <a:xfrm>
            <a:off x="2819400" y="2286000"/>
            <a:ext cx="2362200" cy="121138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a:t>
            </a:r>
            <a:endParaRPr lang="en-US" dirty="0"/>
          </a:p>
        </p:txBody>
      </p:sp>
      <p:sp>
        <p:nvSpPr>
          <p:cNvPr id="3" name="Content Placeholder 2"/>
          <p:cNvSpPr>
            <a:spLocks noGrp="1"/>
          </p:cNvSpPr>
          <p:nvPr>
            <p:ph idx="1"/>
          </p:nvPr>
        </p:nvSpPr>
        <p:spPr/>
        <p:txBody>
          <a:bodyPr/>
          <a:lstStyle/>
          <a:p>
            <a:pPr algn="just"/>
            <a:r>
              <a:rPr lang="en-US" dirty="0" smtClean="0"/>
              <a:t>R by default stores the strings as factors.</a:t>
            </a:r>
          </a:p>
          <a:p>
            <a:pPr algn="just"/>
            <a:r>
              <a:rPr lang="en-US" dirty="0" smtClean="0"/>
              <a:t>To suppress this behavior you can set the </a:t>
            </a:r>
            <a:r>
              <a:rPr lang="en-US" dirty="0" err="1" smtClean="0"/>
              <a:t>StringAsFactors</a:t>
            </a:r>
            <a:r>
              <a:rPr lang="en-US" dirty="0" smtClean="0"/>
              <a:t> argument of the </a:t>
            </a:r>
            <a:r>
              <a:rPr lang="en-US" dirty="0" err="1" smtClean="0"/>
              <a:t>data.frame</a:t>
            </a:r>
            <a:endParaRPr lang="en-US" dirty="0"/>
          </a:p>
        </p:txBody>
      </p:sp>
      <p:pic>
        <p:nvPicPr>
          <p:cNvPr id="18434" name="Picture 2"/>
          <p:cNvPicPr>
            <a:picLocks noChangeAspect="1" noChangeArrowheads="1"/>
          </p:cNvPicPr>
          <p:nvPr/>
        </p:nvPicPr>
        <p:blipFill>
          <a:blip r:embed="rId2"/>
          <a:srcRect/>
          <a:stretch>
            <a:fillRect/>
          </a:stretch>
        </p:blipFill>
        <p:spPr bwMode="auto">
          <a:xfrm>
            <a:off x="1143000" y="3657600"/>
            <a:ext cx="6705600" cy="8572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66800"/>
          </a:xfrm>
        </p:spPr>
        <p:txBody>
          <a:bodyPr/>
          <a:lstStyle/>
          <a:p>
            <a:r>
              <a:rPr lang="en-US" b="1" dirty="0" smtClean="0"/>
              <a:t>Measure of Spread</a:t>
            </a:r>
            <a:endParaRPr lang="en-US" b="1" dirty="0"/>
          </a:p>
        </p:txBody>
      </p:sp>
      <p:sp>
        <p:nvSpPr>
          <p:cNvPr id="3" name="Content Placeholder 2"/>
          <p:cNvSpPr>
            <a:spLocks noGrp="1"/>
          </p:cNvSpPr>
          <p:nvPr>
            <p:ph idx="1"/>
          </p:nvPr>
        </p:nvSpPr>
        <p:spPr>
          <a:xfrm>
            <a:off x="0" y="990600"/>
            <a:ext cx="9144000" cy="5867400"/>
          </a:xfrm>
        </p:spPr>
        <p:txBody>
          <a:bodyPr>
            <a:normAutofit lnSpcReduction="10000"/>
          </a:bodyPr>
          <a:lstStyle/>
          <a:p>
            <a:pPr algn="just"/>
            <a:r>
              <a:rPr lang="en-US" sz="2200" dirty="0" smtClean="0"/>
              <a:t>When the distribution is </a:t>
            </a:r>
            <a:r>
              <a:rPr lang="en-US" sz="2200" b="1" dirty="0" smtClean="0"/>
              <a:t>symmetrical,</a:t>
            </a:r>
            <a:r>
              <a:rPr lang="en-US" sz="2200" dirty="0" smtClean="0"/>
              <a:t> the </a:t>
            </a:r>
            <a:r>
              <a:rPr lang="en-US" sz="2200" b="1" dirty="0" smtClean="0"/>
              <a:t>Standard Deviation </a:t>
            </a:r>
            <a:r>
              <a:rPr lang="en-US" sz="2200" dirty="0" smtClean="0"/>
              <a:t>is a great measure of spread.</a:t>
            </a:r>
          </a:p>
          <a:p>
            <a:pPr algn="just"/>
            <a:r>
              <a:rPr lang="en-US" sz="2200" dirty="0" smtClean="0"/>
              <a:t>It gives us a measure of variability around the mean</a:t>
            </a:r>
          </a:p>
          <a:p>
            <a:r>
              <a:rPr lang="en-US" sz="2200" dirty="0" smtClean="0"/>
              <a:t>And remember, with a skewed distribution, the mean is actually a poor choice to use.</a:t>
            </a:r>
          </a:p>
          <a:p>
            <a:r>
              <a:rPr lang="en-US" sz="2200" dirty="0" smtClean="0"/>
              <a:t>And the mean is used in the calculation of Standard Deviation. </a:t>
            </a:r>
          </a:p>
          <a:p>
            <a:endParaRPr lang="en-US" sz="2200" dirty="0" smtClean="0"/>
          </a:p>
          <a:p>
            <a:endParaRPr lang="en-US" sz="2200" b="1" dirty="0" smtClean="0"/>
          </a:p>
          <a:p>
            <a:endParaRPr lang="en-US" sz="2200" dirty="0" smtClean="0"/>
          </a:p>
          <a:p>
            <a:endParaRPr lang="en-US" sz="2200" dirty="0" smtClean="0"/>
          </a:p>
          <a:p>
            <a:endParaRPr lang="en-US" sz="2200" dirty="0" smtClean="0"/>
          </a:p>
          <a:p>
            <a:endParaRPr lang="en-US" sz="2200" dirty="0" smtClean="0"/>
          </a:p>
          <a:p>
            <a:pPr>
              <a:buNone/>
            </a:pPr>
            <a:r>
              <a:rPr lang="en-US" sz="2200" dirty="0" smtClean="0"/>
              <a:t>		      </a:t>
            </a:r>
          </a:p>
          <a:p>
            <a:pPr>
              <a:buNone/>
            </a:pPr>
            <a:endParaRPr lang="en-US" sz="2200" b="1" dirty="0" smtClean="0"/>
          </a:p>
          <a:p>
            <a:pPr>
              <a:buNone/>
            </a:pPr>
            <a:endParaRPr lang="en-US" sz="2200" b="1" dirty="0" smtClean="0"/>
          </a:p>
          <a:p>
            <a:pPr>
              <a:buNone/>
            </a:pPr>
            <a:r>
              <a:rPr lang="en-US" sz="2200" b="1" dirty="0" smtClean="0"/>
              <a:t>SD for Symmetrical Distribution  	        SD for skewed Distribution  </a:t>
            </a:r>
          </a:p>
          <a:p>
            <a:endParaRPr lang="en-US" sz="2200" dirty="0"/>
          </a:p>
        </p:txBody>
      </p:sp>
      <p:pic>
        <p:nvPicPr>
          <p:cNvPr id="7170" name="Picture 2"/>
          <p:cNvPicPr>
            <a:picLocks noChangeAspect="1" noChangeArrowheads="1"/>
          </p:cNvPicPr>
          <p:nvPr/>
        </p:nvPicPr>
        <p:blipFill>
          <a:blip r:embed="rId2"/>
          <a:srcRect/>
          <a:stretch>
            <a:fillRect/>
          </a:stretch>
        </p:blipFill>
        <p:spPr bwMode="auto">
          <a:xfrm>
            <a:off x="228600" y="4572000"/>
            <a:ext cx="4038600" cy="1857375"/>
          </a:xfrm>
          <a:prstGeom prst="rect">
            <a:avLst/>
          </a:prstGeom>
          <a:noFill/>
          <a:ln w="9525">
            <a:noFill/>
            <a:miter lim="800000"/>
            <a:headEnd/>
            <a:tailEnd/>
          </a:ln>
          <a:effectLst/>
        </p:spPr>
      </p:pic>
      <p:pic>
        <p:nvPicPr>
          <p:cNvPr id="7173" name="Picture 5"/>
          <p:cNvPicPr>
            <a:picLocks noChangeAspect="1" noChangeArrowheads="1"/>
          </p:cNvPicPr>
          <p:nvPr/>
        </p:nvPicPr>
        <p:blipFill>
          <a:blip r:embed="rId3"/>
          <a:srcRect/>
          <a:stretch>
            <a:fillRect/>
          </a:stretch>
        </p:blipFill>
        <p:spPr bwMode="auto">
          <a:xfrm>
            <a:off x="4724400" y="4572001"/>
            <a:ext cx="4191000" cy="1828800"/>
          </a:xfrm>
          <a:prstGeom prst="rect">
            <a:avLst/>
          </a:prstGeom>
          <a:noFill/>
          <a:ln w="9525">
            <a:noFill/>
            <a:miter lim="800000"/>
            <a:headEnd/>
            <a:tailEnd/>
          </a:ln>
          <a:effectLst/>
        </p:spPr>
      </p:pic>
      <p:pic>
        <p:nvPicPr>
          <p:cNvPr id="7175" name="Picture 7"/>
          <p:cNvPicPr>
            <a:picLocks noChangeAspect="1" noChangeArrowheads="1"/>
          </p:cNvPicPr>
          <p:nvPr/>
        </p:nvPicPr>
        <p:blipFill>
          <a:blip r:embed="rId4"/>
          <a:srcRect/>
          <a:stretch>
            <a:fillRect/>
          </a:stretch>
        </p:blipFill>
        <p:spPr bwMode="auto">
          <a:xfrm>
            <a:off x="2057400" y="3200400"/>
            <a:ext cx="5791199" cy="129540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p:cNvPicPr>
            <a:picLocks noChangeAspect="1" noChangeArrowheads="1"/>
          </p:cNvPicPr>
          <p:nvPr/>
        </p:nvPicPr>
        <p:blipFill>
          <a:blip r:embed="rId3"/>
          <a:srcRect/>
          <a:stretch>
            <a:fillRect/>
          </a:stretch>
        </p:blipFill>
        <p:spPr bwMode="auto">
          <a:xfrm>
            <a:off x="381000" y="3581400"/>
            <a:ext cx="7848600" cy="3140075"/>
          </a:xfrm>
          <a:prstGeom prst="rect">
            <a:avLst/>
          </a:prstGeom>
          <a:noFill/>
          <a:ln w="9525">
            <a:solidFill>
              <a:schemeClr val="tx1"/>
            </a:solid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381000" y="1"/>
            <a:ext cx="7848600" cy="3505200"/>
          </a:xfrm>
          <a:prstGeom prst="rect">
            <a:avLst/>
          </a:prstGeom>
          <a:noFill/>
          <a:ln w="9525">
            <a:solidFill>
              <a:schemeClr val="tx1"/>
            </a:solidFill>
            <a:miter lim="800000"/>
            <a:headEnd/>
            <a:tailEnd/>
          </a:ln>
          <a:effectLst/>
        </p:spPr>
      </p:pic>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algn="just"/>
            <a:r>
              <a:rPr lang="en-US" sz="2800" dirty="0" smtClean="0"/>
              <a:t>So we turn to the </a:t>
            </a:r>
            <a:r>
              <a:rPr lang="en-US" sz="2800" b="1" dirty="0" smtClean="0"/>
              <a:t>Interquartile Range (or IQR).</a:t>
            </a:r>
          </a:p>
          <a:p>
            <a:pPr algn="just"/>
            <a:endParaRPr lang="en-US" sz="2800" dirty="0" smtClean="0"/>
          </a:p>
          <a:p>
            <a:pPr algn="just"/>
            <a:r>
              <a:rPr lang="en-US" sz="2800" dirty="0" smtClean="0"/>
              <a:t>This measure of spread is the difference between the 1st </a:t>
            </a:r>
            <a:r>
              <a:rPr lang="en-US" sz="2800" b="1" dirty="0" smtClean="0"/>
              <a:t>and the 3rd quartiles, </a:t>
            </a:r>
            <a:r>
              <a:rPr lang="en-US" sz="2800" dirty="0" smtClean="0"/>
              <a:t>which are informed by the median </a:t>
            </a:r>
            <a:r>
              <a:rPr lang="en-US" sz="2800" b="1" dirty="0" smtClean="0"/>
              <a:t>- </a:t>
            </a:r>
            <a:r>
              <a:rPr lang="en-US" sz="2800" dirty="0" smtClean="0"/>
              <a:t>the preferred</a:t>
            </a:r>
            <a:r>
              <a:rPr lang="en-US" sz="2800" b="1" dirty="0" smtClean="0"/>
              <a:t> </a:t>
            </a:r>
            <a:r>
              <a:rPr lang="en-US" sz="2800" dirty="0" smtClean="0"/>
              <a:t>measure of center for a skewed distribution.</a:t>
            </a:r>
          </a:p>
          <a:p>
            <a:endParaRPr lang="en-US" dirty="0" smtClean="0"/>
          </a:p>
          <a:p>
            <a:pPr>
              <a:buNone/>
            </a:pPr>
            <a:r>
              <a:rPr lang="en-US" dirty="0" smtClean="0"/>
              <a:t> </a:t>
            </a:r>
            <a:endParaRPr lang="en-US" dirty="0"/>
          </a:p>
        </p:txBody>
      </p:sp>
      <p:pic>
        <p:nvPicPr>
          <p:cNvPr id="8195" name="Picture 3"/>
          <p:cNvPicPr>
            <a:picLocks noChangeAspect="1" noChangeArrowheads="1"/>
          </p:cNvPicPr>
          <p:nvPr/>
        </p:nvPicPr>
        <p:blipFill>
          <a:blip r:embed="rId2"/>
          <a:srcRect/>
          <a:stretch>
            <a:fillRect/>
          </a:stretch>
        </p:blipFill>
        <p:spPr bwMode="auto">
          <a:xfrm>
            <a:off x="533400" y="2895600"/>
            <a:ext cx="7795846" cy="289560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lgn="just"/>
            <a:r>
              <a:rPr lang="en-US" sz="2400" dirty="0" smtClean="0"/>
              <a:t>So, to answer our question, because a visual inspection of the distribution for both groups shows both symmetrical and skewed data, </a:t>
            </a:r>
            <a:r>
              <a:rPr lang="en-US" sz="2400" b="1" dirty="0" smtClean="0"/>
              <a:t>we use the median for both - the stable measure.</a:t>
            </a:r>
          </a:p>
          <a:p>
            <a:pPr algn="just"/>
            <a:endParaRPr lang="en-US" sz="1800" b="1" dirty="0" smtClean="0"/>
          </a:p>
          <a:p>
            <a:pPr algn="just"/>
            <a:r>
              <a:rPr lang="en-US" sz="2400" dirty="0" smtClean="0"/>
              <a:t>Private universities have a higher out-of-state tuition than Public schools.</a:t>
            </a:r>
          </a:p>
          <a:p>
            <a:pPr algn="just"/>
            <a:endParaRPr lang="en-US" sz="1800" dirty="0" smtClean="0"/>
          </a:p>
          <a:p>
            <a:pPr algn="just"/>
            <a:r>
              <a:rPr lang="en-US" sz="2400" dirty="0" smtClean="0"/>
              <a:t>The median cost for a Public school is $16,500 while for a Private school that cost is around $23,000.</a:t>
            </a:r>
          </a:p>
          <a:p>
            <a:endParaRPr lang="en-US" sz="2400" dirty="0" smtClean="0"/>
          </a:p>
          <a:p>
            <a:r>
              <a:rPr lang="en-US" sz="2400" dirty="0" smtClean="0"/>
              <a:t>We used median for both. The stable measure </a:t>
            </a:r>
            <a:endParaRPr lang="en-US" sz="2400" dirty="0"/>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a:stretch>
            <a:fillRect/>
          </a:stretch>
        </p:blipFill>
        <p:spPr bwMode="auto">
          <a:xfrm>
            <a:off x="0" y="0"/>
            <a:ext cx="5257800" cy="3352800"/>
          </a:xfrm>
          <a:prstGeom prst="rect">
            <a:avLst/>
          </a:prstGeom>
          <a:noFill/>
          <a:ln w="9525">
            <a:noFill/>
            <a:miter lim="800000"/>
            <a:headEnd/>
            <a:tailEnd/>
          </a:ln>
          <a:effectLst/>
        </p:spPr>
      </p:pic>
      <p:pic>
        <p:nvPicPr>
          <p:cNvPr id="10243" name="Picture 3"/>
          <p:cNvPicPr>
            <a:picLocks noChangeAspect="1" noChangeArrowheads="1"/>
          </p:cNvPicPr>
          <p:nvPr/>
        </p:nvPicPr>
        <p:blipFill>
          <a:blip r:embed="rId3"/>
          <a:srcRect/>
          <a:stretch>
            <a:fillRect/>
          </a:stretch>
        </p:blipFill>
        <p:spPr bwMode="auto">
          <a:xfrm>
            <a:off x="4953000" y="0"/>
            <a:ext cx="4191000" cy="3200400"/>
          </a:xfrm>
          <a:prstGeom prst="rect">
            <a:avLst/>
          </a:prstGeom>
          <a:noFill/>
          <a:ln w="9525">
            <a:noFill/>
            <a:miter lim="800000"/>
            <a:headEnd/>
            <a:tailEnd/>
          </a:ln>
          <a:effectLst/>
        </p:spPr>
      </p:pic>
      <p:pic>
        <p:nvPicPr>
          <p:cNvPr id="10244" name="Picture 4"/>
          <p:cNvPicPr>
            <a:picLocks noChangeAspect="1" noChangeArrowheads="1"/>
          </p:cNvPicPr>
          <p:nvPr/>
        </p:nvPicPr>
        <p:blipFill>
          <a:blip r:embed="rId4"/>
          <a:srcRect/>
          <a:stretch>
            <a:fillRect/>
          </a:stretch>
        </p:blipFill>
        <p:spPr bwMode="auto">
          <a:xfrm>
            <a:off x="0" y="3419164"/>
            <a:ext cx="4800599" cy="3438836"/>
          </a:xfrm>
          <a:prstGeom prst="rect">
            <a:avLst/>
          </a:prstGeom>
          <a:noFill/>
          <a:ln w="9525">
            <a:noFill/>
            <a:miter lim="800000"/>
            <a:headEnd/>
            <a:tailEnd/>
          </a:ln>
          <a:effectLst/>
        </p:spPr>
      </p:pic>
      <p:pic>
        <p:nvPicPr>
          <p:cNvPr id="10245" name="Picture 5"/>
          <p:cNvPicPr>
            <a:picLocks noChangeAspect="1" noChangeArrowheads="1"/>
          </p:cNvPicPr>
          <p:nvPr/>
        </p:nvPicPr>
        <p:blipFill>
          <a:blip r:embed="rId5"/>
          <a:srcRect/>
          <a:stretch>
            <a:fillRect/>
          </a:stretch>
        </p:blipFill>
        <p:spPr bwMode="auto">
          <a:xfrm>
            <a:off x="5029200" y="3429000"/>
            <a:ext cx="4114800" cy="3460305"/>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r>
              <a:rPr lang="en-US" dirty="0" smtClean="0"/>
              <a:t>Outlier for standard deviation</a:t>
            </a:r>
            <a:endParaRPr lang="en-US" dirty="0"/>
          </a:p>
        </p:txBody>
      </p:sp>
      <p:sp>
        <p:nvSpPr>
          <p:cNvPr id="3" name="Content Placeholder 2"/>
          <p:cNvSpPr>
            <a:spLocks noGrp="1"/>
          </p:cNvSpPr>
          <p:nvPr>
            <p:ph idx="1"/>
          </p:nvPr>
        </p:nvSpPr>
        <p:spPr>
          <a:xfrm>
            <a:off x="152400" y="1066800"/>
            <a:ext cx="8839200" cy="5638800"/>
          </a:xfrm>
        </p:spPr>
        <p:txBody>
          <a:bodyPr/>
          <a:lstStyle/>
          <a:p>
            <a:r>
              <a:rPr lang="en-US" dirty="0" smtClean="0"/>
              <a:t> Lower fence = Mean - (Standard deviation * multiplier) </a:t>
            </a:r>
          </a:p>
          <a:p>
            <a:endParaRPr lang="en-US" dirty="0" smtClean="0"/>
          </a:p>
          <a:p>
            <a:r>
              <a:rPr lang="en-US" dirty="0" smtClean="0"/>
              <a:t>Upper fence = Mean + (Standard deviation * multiplier) </a:t>
            </a:r>
            <a:br>
              <a:rPr lang="en-US" dirty="0" smtClean="0"/>
            </a:br>
            <a:endParaRPr lang="en-US" dirty="0"/>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IN" sz="3600" b="1" dirty="0" smtClean="0"/>
              <a:t>MEASURES OF CENTER AND SPREAD</a:t>
            </a:r>
            <a:endParaRPr lang="en-IN" sz="3600" dirty="0"/>
          </a:p>
        </p:txBody>
      </p:sp>
      <p:sp>
        <p:nvSpPr>
          <p:cNvPr id="3" name="Content Placeholder 2"/>
          <p:cNvSpPr>
            <a:spLocks noGrp="1"/>
          </p:cNvSpPr>
          <p:nvPr>
            <p:ph idx="1"/>
          </p:nvPr>
        </p:nvSpPr>
        <p:spPr>
          <a:xfrm>
            <a:off x="152400" y="1143000"/>
            <a:ext cx="8991600" cy="5715000"/>
          </a:xfrm>
        </p:spPr>
        <p:txBody>
          <a:bodyPr>
            <a:normAutofit/>
          </a:bodyPr>
          <a:lstStyle/>
          <a:p>
            <a:pPr algn="just"/>
            <a:r>
              <a:rPr lang="en-IN" sz="2800" dirty="0" smtClean="0"/>
              <a:t>The mean is sensitive to the presence of outliers</a:t>
            </a:r>
          </a:p>
          <a:p>
            <a:pPr algn="just"/>
            <a:endParaRPr lang="en-IN" sz="2800" dirty="0" smtClean="0"/>
          </a:p>
          <a:p>
            <a:pPr algn="just"/>
            <a:r>
              <a:rPr lang="en-IN" sz="2800" dirty="0" smtClean="0"/>
              <a:t>median, defined as the field value in the middle when the field values are sorted into ascending order. The median is resistant to the presence of outliers.</a:t>
            </a:r>
          </a:p>
          <a:p>
            <a:pPr algn="just"/>
            <a:endParaRPr lang="en-IN" sz="2800" dirty="0" smtClean="0"/>
          </a:p>
          <a:p>
            <a:pPr algn="just"/>
            <a:r>
              <a:rPr lang="en-IN" sz="2800" dirty="0" smtClean="0"/>
              <a:t>mode may be used with either numerical or categorical data, but is not always associated with the variable </a:t>
            </a:r>
            <a:r>
              <a:rPr lang="en-IN" sz="2800" dirty="0" err="1" smtClean="0"/>
              <a:t>center</a:t>
            </a:r>
            <a:r>
              <a:rPr lang="en-IN" sz="2800" dirty="0" smtClean="0"/>
              <a:t>.</a:t>
            </a:r>
          </a:p>
          <a:p>
            <a:pPr algn="just"/>
            <a:endParaRPr lang="en-IN" sz="2800"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36</a:t>
            </a:fld>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a:buNone/>
            </a:pPr>
            <a:r>
              <a:rPr lang="en-US" sz="4000" b="1" dirty="0" smtClean="0"/>
              <a:t>IQR (How to identify an outlier)</a:t>
            </a:r>
          </a:p>
          <a:p>
            <a:pPr algn="just"/>
            <a:r>
              <a:rPr lang="en-US" sz="2800" b="1" dirty="0" smtClean="0"/>
              <a:t>Calculate</a:t>
            </a:r>
            <a:r>
              <a:rPr lang="en-US" sz="2800" dirty="0" smtClean="0"/>
              <a:t> first quartile (Q1), third quartile (Q3) and the      </a:t>
            </a:r>
            <a:r>
              <a:rPr lang="en-US" sz="2800" dirty="0" err="1" smtClean="0"/>
              <a:t>interquartile</a:t>
            </a:r>
            <a:r>
              <a:rPr lang="en-US" sz="2800" dirty="0" smtClean="0"/>
              <a:t> range. (</a:t>
            </a:r>
            <a:r>
              <a:rPr lang="en-US" sz="2800" b="1" dirty="0" smtClean="0"/>
              <a:t>IQR</a:t>
            </a:r>
            <a:r>
              <a:rPr lang="en-US" sz="2800" dirty="0" smtClean="0"/>
              <a:t>=Q3-Q1). </a:t>
            </a:r>
          </a:p>
          <a:p>
            <a:pPr algn="just"/>
            <a:endParaRPr lang="en-US" sz="2800" dirty="0" smtClean="0"/>
          </a:p>
          <a:p>
            <a:pPr algn="just"/>
            <a:r>
              <a:rPr lang="en-US" sz="2800" dirty="0" smtClean="0"/>
              <a:t>Example: Q1=0.9, Q3=6.05, </a:t>
            </a:r>
            <a:r>
              <a:rPr lang="en-US" sz="2800" b="1" dirty="0" smtClean="0"/>
              <a:t>IQR</a:t>
            </a:r>
            <a:r>
              <a:rPr lang="en-US" sz="2800" dirty="0" smtClean="0"/>
              <a:t>=5.15. </a:t>
            </a:r>
          </a:p>
          <a:p>
            <a:pPr algn="just"/>
            <a:endParaRPr lang="en-US" sz="2800" dirty="0" smtClean="0"/>
          </a:p>
          <a:p>
            <a:pPr algn="just"/>
            <a:r>
              <a:rPr lang="en-US" sz="2800" dirty="0" smtClean="0"/>
              <a:t>Compute Q1–1.5 × </a:t>
            </a:r>
            <a:r>
              <a:rPr lang="en-US" sz="2800" b="1" dirty="0" smtClean="0"/>
              <a:t>IQR</a:t>
            </a:r>
            <a:r>
              <a:rPr lang="en-US" sz="2800" dirty="0" smtClean="0"/>
              <a:t> = –6.825 </a:t>
            </a:r>
          </a:p>
          <a:p>
            <a:pPr algn="just"/>
            <a:endParaRPr lang="en-US" sz="2800" dirty="0" smtClean="0"/>
          </a:p>
          <a:p>
            <a:pPr algn="just"/>
            <a:r>
              <a:rPr lang="en-US" sz="2800" dirty="0" smtClean="0"/>
              <a:t>Compute Q3+1.5 × </a:t>
            </a:r>
            <a:r>
              <a:rPr lang="en-US" sz="2800" b="1" dirty="0" smtClean="0"/>
              <a:t>IQR</a:t>
            </a:r>
            <a:r>
              <a:rPr lang="en-US" sz="2800" dirty="0" smtClean="0"/>
              <a:t> =13.775 </a:t>
            </a:r>
          </a:p>
          <a:p>
            <a:pPr algn="just"/>
            <a:endParaRPr lang="en-US" sz="2800" dirty="0" smtClean="0"/>
          </a:p>
          <a:p>
            <a:pPr algn="just"/>
            <a:r>
              <a:rPr lang="en-US" sz="2800" dirty="0" smtClean="0"/>
              <a:t>Anything outside this range is an </a:t>
            </a:r>
            <a:r>
              <a:rPr lang="en-US" sz="2800" b="1" dirty="0" smtClean="0"/>
              <a:t>outlier</a:t>
            </a:r>
            <a:r>
              <a:rPr lang="en-US" sz="2800" dirty="0" smtClean="0"/>
              <a:t>.</a:t>
            </a:r>
            <a:endParaRPr lang="en-US" sz="2800" dirty="0"/>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0" y="1"/>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srcRect/>
          <a:stretch>
            <a:fillRect/>
          </a:stretch>
        </p:blipFill>
        <p:spPr bwMode="auto">
          <a:xfrm>
            <a:off x="0" y="0"/>
            <a:ext cx="9114195"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Columns and Rows</a:t>
            </a:r>
            <a:endParaRPr lang="en-US" dirty="0"/>
          </a:p>
        </p:txBody>
      </p:sp>
      <p:pic>
        <p:nvPicPr>
          <p:cNvPr id="19458" name="Picture 2"/>
          <p:cNvPicPr>
            <a:picLocks noChangeAspect="1" noChangeArrowheads="1"/>
          </p:cNvPicPr>
          <p:nvPr/>
        </p:nvPicPr>
        <p:blipFill>
          <a:blip r:embed="rId2"/>
          <a:srcRect/>
          <a:stretch>
            <a:fillRect/>
          </a:stretch>
        </p:blipFill>
        <p:spPr bwMode="auto">
          <a:xfrm>
            <a:off x="381000" y="2057400"/>
            <a:ext cx="3317724" cy="1981200"/>
          </a:xfrm>
          <a:prstGeom prst="rect">
            <a:avLst/>
          </a:prstGeom>
          <a:noFill/>
          <a:ln w="9525">
            <a:noFill/>
            <a:miter lim="800000"/>
            <a:headEnd/>
            <a:tailEnd/>
          </a:ln>
          <a:effectLst/>
        </p:spPr>
      </p:pic>
      <p:pic>
        <p:nvPicPr>
          <p:cNvPr id="19459" name="Picture 3"/>
          <p:cNvPicPr>
            <a:picLocks noChangeAspect="1" noChangeArrowheads="1"/>
          </p:cNvPicPr>
          <p:nvPr/>
        </p:nvPicPr>
        <p:blipFill>
          <a:blip r:embed="rId3"/>
          <a:srcRect/>
          <a:stretch>
            <a:fillRect/>
          </a:stretch>
        </p:blipFill>
        <p:spPr bwMode="auto">
          <a:xfrm>
            <a:off x="4572000" y="1600200"/>
            <a:ext cx="3886200" cy="2800350"/>
          </a:xfrm>
          <a:prstGeom prst="rect">
            <a:avLst/>
          </a:prstGeom>
          <a:noFill/>
          <a:ln w="9525">
            <a:noFill/>
            <a:miter lim="800000"/>
            <a:headEnd/>
            <a:tailEnd/>
          </a:ln>
          <a:effectLst/>
        </p:spPr>
      </p:pic>
      <p:pic>
        <p:nvPicPr>
          <p:cNvPr id="19460" name="Picture 4"/>
          <p:cNvPicPr>
            <a:picLocks noChangeAspect="1" noChangeArrowheads="1"/>
          </p:cNvPicPr>
          <p:nvPr/>
        </p:nvPicPr>
        <p:blipFill>
          <a:blip r:embed="rId4"/>
          <a:srcRect/>
          <a:stretch>
            <a:fillRect/>
          </a:stretch>
        </p:blipFill>
        <p:spPr bwMode="auto">
          <a:xfrm>
            <a:off x="381000" y="4419600"/>
            <a:ext cx="3419475" cy="2038350"/>
          </a:xfrm>
          <a:prstGeom prst="rect">
            <a:avLst/>
          </a:prstGeom>
          <a:noFill/>
          <a:ln w="9525">
            <a:noFill/>
            <a:miter lim="800000"/>
            <a:headEnd/>
            <a:tailEnd/>
          </a:ln>
          <a:effectLst/>
        </p:spPr>
      </p:pic>
      <p:pic>
        <p:nvPicPr>
          <p:cNvPr id="19461" name="Picture 5"/>
          <p:cNvPicPr>
            <a:picLocks noChangeAspect="1" noChangeArrowheads="1"/>
          </p:cNvPicPr>
          <p:nvPr/>
        </p:nvPicPr>
        <p:blipFill>
          <a:blip r:embed="rId5"/>
          <a:srcRect/>
          <a:stretch>
            <a:fillRect/>
          </a:stretch>
        </p:blipFill>
        <p:spPr bwMode="auto">
          <a:xfrm>
            <a:off x="3962400" y="4419600"/>
            <a:ext cx="4895850" cy="22669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124201"/>
            <a:ext cx="9144000" cy="3000821"/>
          </a:xfrm>
          <a:prstGeom prst="rect">
            <a:avLst/>
          </a:prstGeom>
        </p:spPr>
        <p:txBody>
          <a:bodyPr wrap="square">
            <a:spAutoFit/>
          </a:bodyPr>
          <a:lstStyle/>
          <a:p>
            <a:pPr fontAlgn="base">
              <a:lnSpc>
                <a:spcPct val="150000"/>
              </a:lnSpc>
            </a:pPr>
            <a:r>
              <a:rPr lang="en-US" b="1" dirty="0" smtClean="0"/>
              <a:t>Using trimmed means confers two advantages:</a:t>
            </a:r>
          </a:p>
          <a:p>
            <a:pPr lvl="1" fontAlgn="base">
              <a:lnSpc>
                <a:spcPct val="150000"/>
              </a:lnSpc>
              <a:buFont typeface="Arial" pitchFamily="34" charset="0"/>
              <a:buChar char="•"/>
            </a:pPr>
            <a:r>
              <a:rPr lang="en-US" dirty="0" smtClean="0"/>
              <a:t>Trimmed means provide a better estimation of the location of the bulk of the observations than the mean when sampling from asymmetric distributions.</a:t>
            </a:r>
          </a:p>
          <a:p>
            <a:pPr lvl="1" fontAlgn="base">
              <a:lnSpc>
                <a:spcPct val="150000"/>
              </a:lnSpc>
            </a:pPr>
            <a:endParaRPr lang="en-US" dirty="0" smtClean="0"/>
          </a:p>
          <a:p>
            <a:pPr lvl="1" fontAlgn="base">
              <a:lnSpc>
                <a:spcPct val="150000"/>
              </a:lnSpc>
              <a:buFont typeface="Arial" pitchFamily="34" charset="0"/>
              <a:buChar char="•"/>
            </a:pPr>
            <a:r>
              <a:rPr lang="en-US" dirty="0" smtClean="0"/>
              <a:t>The standard error of the trimmed mean is less affected by outliers and asymmetry than the mean, so that tests using trimmed means can have more power than tests using the mean.</a:t>
            </a:r>
            <a:endParaRPr lang="en-US" dirty="0"/>
          </a:p>
        </p:txBody>
      </p:sp>
      <p:sp>
        <p:nvSpPr>
          <p:cNvPr id="3" name="Rectangle 2"/>
          <p:cNvSpPr/>
          <p:nvPr/>
        </p:nvSpPr>
        <p:spPr>
          <a:xfrm>
            <a:off x="152400" y="152400"/>
            <a:ext cx="8686800" cy="2585323"/>
          </a:xfrm>
          <a:prstGeom prst="rect">
            <a:avLst/>
          </a:prstGeom>
        </p:spPr>
        <p:txBody>
          <a:bodyPr wrap="square">
            <a:spAutoFit/>
          </a:bodyPr>
          <a:lstStyle/>
          <a:p>
            <a:pPr fontAlgn="base">
              <a:lnSpc>
                <a:spcPct val="150000"/>
              </a:lnSpc>
            </a:pPr>
            <a:r>
              <a:rPr lang="en-US" dirty="0" smtClean="0"/>
              <a:t>x = c(1,2,3,4,5,6,7,8,9,45)</a:t>
            </a:r>
          </a:p>
          <a:p>
            <a:pPr fontAlgn="base">
              <a:lnSpc>
                <a:spcPct val="150000"/>
              </a:lnSpc>
            </a:pPr>
            <a:r>
              <a:rPr lang="en-US" dirty="0" err="1" smtClean="0"/>
              <a:t>xm</a:t>
            </a:r>
            <a:r>
              <a:rPr lang="en-US" dirty="0" smtClean="0"/>
              <a:t> = mean(x, trim=0.10)</a:t>
            </a:r>
          </a:p>
          <a:p>
            <a:pPr fontAlgn="base">
              <a:lnSpc>
                <a:spcPct val="150000"/>
              </a:lnSpc>
            </a:pPr>
            <a:endParaRPr lang="en-US" dirty="0" smtClean="0"/>
          </a:p>
          <a:p>
            <a:pPr fontAlgn="base">
              <a:lnSpc>
                <a:spcPct val="150000"/>
              </a:lnSpc>
            </a:pPr>
            <a:endParaRPr lang="en-US" dirty="0" smtClean="0"/>
          </a:p>
          <a:p>
            <a:pPr fontAlgn="base">
              <a:lnSpc>
                <a:spcPct val="150000"/>
              </a:lnSpc>
            </a:pPr>
            <a:r>
              <a:rPr lang="en-US" dirty="0" smtClean="0"/>
              <a:t>x = c(1,2,3,4,5,6,7,8,9,45,NA)</a:t>
            </a:r>
          </a:p>
          <a:p>
            <a:pPr fontAlgn="base">
              <a:lnSpc>
                <a:spcPct val="150000"/>
              </a:lnSpc>
            </a:pPr>
            <a:r>
              <a:rPr lang="en-US" dirty="0" err="1" smtClean="0"/>
              <a:t>xm</a:t>
            </a:r>
            <a:r>
              <a:rPr lang="en-US" dirty="0" smtClean="0"/>
              <a:t> = mean(x, trim=0.0, na.rm=TRUE)</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2000"/>
          </a:xfrm>
        </p:spPr>
        <p:txBody>
          <a:bodyPr>
            <a:normAutofit/>
          </a:bodyPr>
          <a:lstStyle/>
          <a:p>
            <a:r>
              <a:rPr lang="en-US" b="1" dirty="0" smtClean="0"/>
              <a:t>Visualization</a:t>
            </a:r>
            <a:endParaRPr lang="en-US" b="1" dirty="0"/>
          </a:p>
        </p:txBody>
      </p:sp>
      <p:sp>
        <p:nvSpPr>
          <p:cNvPr id="3" name="Content Placeholder 2"/>
          <p:cNvSpPr>
            <a:spLocks noGrp="1"/>
          </p:cNvSpPr>
          <p:nvPr>
            <p:ph idx="1"/>
          </p:nvPr>
        </p:nvSpPr>
        <p:spPr>
          <a:xfrm>
            <a:off x="0" y="685800"/>
            <a:ext cx="9144000" cy="6172200"/>
          </a:xfrm>
        </p:spPr>
        <p:txBody>
          <a:bodyPr>
            <a:normAutofit/>
          </a:bodyPr>
          <a:lstStyle/>
          <a:p>
            <a:pPr algn="just"/>
            <a:r>
              <a:rPr lang="en-US" sz="2800" dirty="0" smtClean="0"/>
              <a:t>Some basic visualizations of </a:t>
            </a:r>
            <a:r>
              <a:rPr lang="en-US" sz="2800" b="1" dirty="0" smtClean="0"/>
              <a:t>categorical data</a:t>
            </a:r>
            <a:r>
              <a:rPr lang="en-US" sz="2800" dirty="0" smtClean="0"/>
              <a:t> are </a:t>
            </a:r>
            <a:r>
              <a:rPr lang="en-US" sz="2800" b="1" dirty="0" smtClean="0"/>
              <a:t>bar charts</a:t>
            </a:r>
            <a:r>
              <a:rPr lang="en-US" sz="2800" dirty="0" smtClean="0"/>
              <a:t> or </a:t>
            </a:r>
            <a:r>
              <a:rPr lang="en-US" sz="2800" b="1" dirty="0" smtClean="0"/>
              <a:t>pie charts.</a:t>
            </a:r>
          </a:p>
          <a:p>
            <a:pPr algn="just"/>
            <a:endParaRPr lang="en-US" sz="2800" dirty="0" smtClean="0"/>
          </a:p>
          <a:p>
            <a:pPr algn="just"/>
            <a:r>
              <a:rPr lang="en-US" sz="2800" dirty="0" smtClean="0"/>
              <a:t>For </a:t>
            </a:r>
            <a:r>
              <a:rPr lang="en-US" sz="2800" b="1" dirty="0" smtClean="0"/>
              <a:t>numerical data</a:t>
            </a:r>
            <a:r>
              <a:rPr lang="en-US" sz="2800" dirty="0" smtClean="0"/>
              <a:t> of one variable, we can use a </a:t>
            </a:r>
            <a:r>
              <a:rPr lang="en-US" sz="2800" b="1" dirty="0" smtClean="0"/>
              <a:t>dot plot</a:t>
            </a:r>
            <a:r>
              <a:rPr lang="en-US" sz="2800" dirty="0" smtClean="0"/>
              <a:t>, a </a:t>
            </a:r>
            <a:r>
              <a:rPr lang="en-US" sz="2800" b="1" dirty="0" smtClean="0"/>
              <a:t>stem</a:t>
            </a:r>
            <a:r>
              <a:rPr lang="en-US" sz="2800" dirty="0" smtClean="0"/>
              <a:t> and </a:t>
            </a:r>
            <a:r>
              <a:rPr lang="en-US" sz="2800" b="1" dirty="0" smtClean="0"/>
              <a:t>leaf plot</a:t>
            </a:r>
            <a:r>
              <a:rPr lang="en-US" sz="2800" dirty="0" smtClean="0"/>
              <a:t>, or the </a:t>
            </a:r>
            <a:r>
              <a:rPr lang="en-US" sz="2800" b="1" dirty="0" smtClean="0"/>
              <a:t>histogram</a:t>
            </a:r>
            <a:r>
              <a:rPr lang="en-US" sz="2800" dirty="0" smtClean="0"/>
              <a:t>.</a:t>
            </a:r>
          </a:p>
          <a:p>
            <a:pPr algn="just">
              <a:buNone/>
            </a:pPr>
            <a:endParaRPr lang="en-US" sz="2800" dirty="0" smtClean="0"/>
          </a:p>
          <a:p>
            <a:pPr algn="just"/>
            <a:endParaRPr lang="en-US" sz="2800" dirty="0"/>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lgn="just"/>
            <a:r>
              <a:rPr lang="en-US" sz="2400" dirty="0" smtClean="0"/>
              <a:t>We've got data on driving preference during inclement weather and here's a description of each of the variables.</a:t>
            </a:r>
          </a:p>
          <a:p>
            <a:pPr algn="just"/>
            <a:endParaRPr lang="en-US" sz="2400" dirty="0" smtClean="0"/>
          </a:p>
          <a:p>
            <a:pPr algn="just"/>
            <a:r>
              <a:rPr lang="en-US" sz="2400" dirty="0" smtClean="0"/>
              <a:t>Our variable of "Choice to Drive" ranges from "Always" to "Never."</a:t>
            </a:r>
          </a:p>
          <a:p>
            <a:pPr algn="just"/>
            <a:endParaRPr lang="en-US" sz="2400" dirty="0" smtClean="0"/>
          </a:p>
          <a:p>
            <a:pPr algn="just"/>
            <a:r>
              <a:rPr lang="en-US" sz="2400" dirty="0" smtClean="0"/>
              <a:t>The number of rows that have an "Always" in it in the column of "Choice to Drive" is 8, while the number of rows that have an "Almost Always" in the column of "Choice to Drive" is 7.</a:t>
            </a:r>
          </a:p>
          <a:p>
            <a:pPr algn="just"/>
            <a:endParaRPr lang="en-US" sz="2400" dirty="0" smtClean="0"/>
          </a:p>
          <a:p>
            <a:pPr algn="just"/>
            <a:r>
              <a:rPr lang="en-US" sz="2400" dirty="0" smtClean="0"/>
              <a:t> Because the variable is categorical, we call this a </a:t>
            </a:r>
            <a:r>
              <a:rPr lang="en-US" sz="2400" b="1" dirty="0" smtClean="0"/>
              <a:t>"Table of Counts or contingency table."</a:t>
            </a:r>
          </a:p>
          <a:p>
            <a:pPr algn="just"/>
            <a:endParaRPr lang="en-US" sz="2400" dirty="0" smtClean="0"/>
          </a:p>
          <a:p>
            <a:pPr algn="just"/>
            <a:r>
              <a:rPr lang="en-US" sz="2400" dirty="0" err="1" smtClean="0"/>
              <a:t>i.e</a:t>
            </a:r>
            <a:r>
              <a:rPr lang="en-US" sz="2400" dirty="0" smtClean="0"/>
              <a:t> we go from </a:t>
            </a:r>
            <a:r>
              <a:rPr lang="en-US" sz="2400" b="1" dirty="0" smtClean="0"/>
              <a:t>actual data</a:t>
            </a:r>
            <a:r>
              <a:rPr lang="en-US" sz="2400" dirty="0" smtClean="0"/>
              <a:t> </a:t>
            </a:r>
            <a:r>
              <a:rPr lang="en-US" sz="2400" dirty="0" smtClean="0">
                <a:sym typeface="Wingdings" pitchFamily="2" charset="2"/>
              </a:rPr>
              <a:t> to </a:t>
            </a:r>
            <a:r>
              <a:rPr lang="en-US" sz="2400" b="1" dirty="0" smtClean="0">
                <a:sym typeface="Wingdings" pitchFamily="2" charset="2"/>
              </a:rPr>
              <a:t>summary table</a:t>
            </a:r>
            <a:r>
              <a:rPr lang="en-US" sz="2400" dirty="0" smtClean="0">
                <a:sym typeface="Wingdings" pitchFamily="2" charset="2"/>
              </a:rPr>
              <a:t> </a:t>
            </a:r>
            <a:r>
              <a:rPr lang="en-US" sz="2400" b="1" dirty="0" smtClean="0">
                <a:sym typeface="Wingdings" pitchFamily="2" charset="2"/>
              </a:rPr>
              <a:t>bar graph</a:t>
            </a:r>
            <a:r>
              <a:rPr lang="en-US" sz="2400" dirty="0" smtClean="0"/>
              <a:t> </a:t>
            </a:r>
          </a:p>
          <a:p>
            <a:pPr algn="just"/>
            <a:endParaRPr lang="en-US" sz="2400" dirty="0" smtClean="0"/>
          </a:p>
          <a:p>
            <a:pPr algn="just">
              <a:buNone/>
            </a:pPr>
            <a:r>
              <a:rPr lang="en-US" sz="2400" dirty="0" smtClean="0"/>
              <a:t> </a:t>
            </a:r>
            <a:endParaRPr lang="en-US" sz="2400" dirty="0"/>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 y="0"/>
            <a:ext cx="9144001"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152400" y="152400"/>
            <a:ext cx="8686800" cy="6553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304800" y="152400"/>
            <a:ext cx="8534400" cy="6553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22225" y="0"/>
            <a:ext cx="909955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2286000" cy="3505202"/>
        </p:xfrm>
        <a:graphic>
          <a:graphicData uri="http://schemas.openxmlformats.org/drawingml/2006/table">
            <a:tbl>
              <a:tblPr firstRow="1" bandRow="1">
                <a:tableStyleId>{3B4B98B0-60AC-42C2-AFA5-B58CD77FA1E5}</a:tableStyleId>
              </a:tblPr>
              <a:tblGrid>
                <a:gridCol w="1502229"/>
                <a:gridCol w="783771"/>
              </a:tblGrid>
              <a:tr h="1265767">
                <a:tc>
                  <a:txBody>
                    <a:bodyPr/>
                    <a:lstStyle/>
                    <a:p>
                      <a:r>
                        <a:rPr lang="en-US" dirty="0" smtClean="0"/>
                        <a:t>Value</a:t>
                      </a:r>
                      <a:endParaRPr lang="en-US" dirty="0"/>
                    </a:p>
                  </a:txBody>
                  <a:tcPr/>
                </a:tc>
                <a:tc>
                  <a:txBody>
                    <a:bodyPr/>
                    <a:lstStyle/>
                    <a:p>
                      <a:r>
                        <a:rPr lang="en-US" dirty="0" smtClean="0"/>
                        <a:t>Count</a:t>
                      </a:r>
                      <a:r>
                        <a:rPr lang="en-US" baseline="0" dirty="0" smtClean="0"/>
                        <a:t> (Frequency)</a:t>
                      </a:r>
                      <a:endParaRPr lang="en-US" dirty="0"/>
                    </a:p>
                  </a:txBody>
                  <a:tcPr/>
                </a:tc>
              </a:tr>
              <a:tr h="389467">
                <a:tc>
                  <a:txBody>
                    <a:bodyPr/>
                    <a:lstStyle/>
                    <a:p>
                      <a:r>
                        <a:rPr lang="en-US" dirty="0" smtClean="0"/>
                        <a:t>Always</a:t>
                      </a:r>
                      <a:endParaRPr lang="en-US" dirty="0"/>
                    </a:p>
                  </a:txBody>
                  <a:tcPr/>
                </a:tc>
                <a:tc>
                  <a:txBody>
                    <a:bodyPr/>
                    <a:lstStyle/>
                    <a:p>
                      <a:r>
                        <a:rPr lang="en-US" dirty="0" smtClean="0"/>
                        <a:t>8</a:t>
                      </a:r>
                      <a:endParaRPr lang="en-US" dirty="0"/>
                    </a:p>
                  </a:txBody>
                  <a:tcPr/>
                </a:tc>
              </a:tr>
              <a:tr h="681567">
                <a:tc>
                  <a:txBody>
                    <a:bodyPr/>
                    <a:lstStyle/>
                    <a:p>
                      <a:r>
                        <a:rPr lang="en-US" dirty="0" smtClean="0"/>
                        <a:t>Almost Always</a:t>
                      </a:r>
                      <a:endParaRPr lang="en-US" dirty="0"/>
                    </a:p>
                  </a:txBody>
                  <a:tcPr/>
                </a:tc>
                <a:tc>
                  <a:txBody>
                    <a:bodyPr/>
                    <a:lstStyle/>
                    <a:p>
                      <a:r>
                        <a:rPr lang="en-US" dirty="0" smtClean="0"/>
                        <a:t>7</a:t>
                      </a:r>
                      <a:endParaRPr lang="en-US" dirty="0"/>
                    </a:p>
                  </a:txBody>
                  <a:tcPr/>
                </a:tc>
              </a:tr>
              <a:tr h="389467">
                <a:tc>
                  <a:txBody>
                    <a:bodyPr/>
                    <a:lstStyle/>
                    <a:p>
                      <a:r>
                        <a:rPr lang="en-US" dirty="0" smtClean="0"/>
                        <a:t>Sometimes</a:t>
                      </a:r>
                      <a:endParaRPr lang="en-US" dirty="0"/>
                    </a:p>
                  </a:txBody>
                  <a:tcPr/>
                </a:tc>
                <a:tc>
                  <a:txBody>
                    <a:bodyPr/>
                    <a:lstStyle/>
                    <a:p>
                      <a:r>
                        <a:rPr lang="en-US" dirty="0" smtClean="0"/>
                        <a:t>14</a:t>
                      </a:r>
                      <a:endParaRPr lang="en-US" dirty="0"/>
                    </a:p>
                  </a:txBody>
                  <a:tcPr/>
                </a:tc>
              </a:tr>
              <a:tr h="389467">
                <a:tc>
                  <a:txBody>
                    <a:bodyPr/>
                    <a:lstStyle/>
                    <a:p>
                      <a:r>
                        <a:rPr lang="en-US" dirty="0" smtClean="0"/>
                        <a:t>Almost Never</a:t>
                      </a:r>
                      <a:endParaRPr lang="en-US" dirty="0"/>
                    </a:p>
                  </a:txBody>
                  <a:tcPr/>
                </a:tc>
                <a:tc>
                  <a:txBody>
                    <a:bodyPr/>
                    <a:lstStyle/>
                    <a:p>
                      <a:r>
                        <a:rPr lang="en-US" dirty="0" smtClean="0"/>
                        <a:t>13</a:t>
                      </a:r>
                      <a:endParaRPr lang="en-US" dirty="0"/>
                    </a:p>
                  </a:txBody>
                  <a:tcPr/>
                </a:tc>
              </a:tr>
              <a:tr h="389467">
                <a:tc>
                  <a:txBody>
                    <a:bodyPr/>
                    <a:lstStyle/>
                    <a:p>
                      <a:r>
                        <a:rPr lang="en-US" dirty="0" smtClean="0"/>
                        <a:t>Never</a:t>
                      </a:r>
                      <a:endParaRPr lang="en-US" dirty="0"/>
                    </a:p>
                  </a:txBody>
                  <a:tcPr/>
                </a:tc>
                <a:tc>
                  <a:txBody>
                    <a:bodyPr/>
                    <a:lstStyle/>
                    <a:p>
                      <a:r>
                        <a:rPr lang="en-US" dirty="0" smtClean="0"/>
                        <a:t>13</a:t>
                      </a:r>
                      <a:endParaRPr lang="en-US" dirty="0"/>
                    </a:p>
                  </a:txBody>
                  <a:tcPr/>
                </a:tc>
              </a:tr>
            </a:tbl>
          </a:graphicData>
        </a:graphic>
      </p:graphicFrame>
      <p:pic>
        <p:nvPicPr>
          <p:cNvPr id="1027" name="Picture 3"/>
          <p:cNvPicPr>
            <a:picLocks noChangeAspect="1" noChangeArrowheads="1"/>
          </p:cNvPicPr>
          <p:nvPr/>
        </p:nvPicPr>
        <p:blipFill>
          <a:blip r:embed="rId2"/>
          <a:srcRect/>
          <a:stretch>
            <a:fillRect/>
          </a:stretch>
        </p:blipFill>
        <p:spPr bwMode="auto">
          <a:xfrm>
            <a:off x="5867400" y="3581400"/>
            <a:ext cx="3276600" cy="3276600"/>
          </a:xfrm>
          <a:prstGeom prst="rect">
            <a:avLst/>
          </a:prstGeom>
          <a:noFill/>
          <a:ln w="9525">
            <a:noFill/>
            <a:miter lim="800000"/>
            <a:headEnd/>
            <a:tailEnd/>
          </a:ln>
          <a:effectLst/>
        </p:spPr>
      </p:pic>
      <p:pic>
        <p:nvPicPr>
          <p:cNvPr id="1030" name="Picture 6"/>
          <p:cNvPicPr>
            <a:picLocks noChangeAspect="1" noChangeArrowheads="1"/>
          </p:cNvPicPr>
          <p:nvPr/>
        </p:nvPicPr>
        <p:blipFill>
          <a:blip r:embed="rId3"/>
          <a:srcRect/>
          <a:stretch>
            <a:fillRect/>
          </a:stretch>
        </p:blipFill>
        <p:spPr bwMode="auto">
          <a:xfrm>
            <a:off x="0" y="3581400"/>
            <a:ext cx="5638800" cy="3276600"/>
          </a:xfrm>
          <a:prstGeom prst="rect">
            <a:avLst/>
          </a:prstGeom>
          <a:noFill/>
          <a:ln w="9525">
            <a:noFill/>
            <a:miter lim="800000"/>
            <a:headEnd/>
            <a:tailEnd/>
          </a:ln>
          <a:effectLst/>
        </p:spPr>
      </p:pic>
      <p:pic>
        <p:nvPicPr>
          <p:cNvPr id="1031" name="Picture 7"/>
          <p:cNvPicPr>
            <a:picLocks noChangeAspect="1" noChangeArrowheads="1"/>
          </p:cNvPicPr>
          <p:nvPr/>
        </p:nvPicPr>
        <p:blipFill>
          <a:blip r:embed="rId4"/>
          <a:srcRect/>
          <a:stretch>
            <a:fillRect/>
          </a:stretch>
        </p:blipFill>
        <p:spPr bwMode="auto">
          <a:xfrm>
            <a:off x="2286000" y="0"/>
            <a:ext cx="6858000" cy="350520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lstStyle/>
          <a:p>
            <a:r>
              <a:rPr lang="en-US" dirty="0" smtClean="0"/>
              <a:t>Visualizing Univariate data</a:t>
            </a:r>
            <a:endParaRPr lang="en-US" dirty="0"/>
          </a:p>
        </p:txBody>
      </p:sp>
      <p:sp>
        <p:nvSpPr>
          <p:cNvPr id="3" name="Content Placeholder 2"/>
          <p:cNvSpPr>
            <a:spLocks noGrp="1"/>
          </p:cNvSpPr>
          <p:nvPr>
            <p:ph idx="1"/>
          </p:nvPr>
        </p:nvSpPr>
        <p:spPr>
          <a:xfrm>
            <a:off x="0" y="914400"/>
            <a:ext cx="9144000" cy="5943600"/>
          </a:xfrm>
        </p:spPr>
        <p:txBody>
          <a:bodyPr>
            <a:normAutofit/>
          </a:bodyPr>
          <a:lstStyle/>
          <a:p>
            <a:r>
              <a:rPr lang="en-US" sz="2400" dirty="0" smtClean="0"/>
              <a:t>Import AnimalData.csv into R studio</a:t>
            </a:r>
          </a:p>
          <a:p>
            <a:r>
              <a:rPr lang="en-US" sz="2400" dirty="0" smtClean="0"/>
              <a:t>Use head() to see the contents of the dataset</a:t>
            </a:r>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r>
              <a:rPr lang="en-US" sz="2400" dirty="0" smtClean="0"/>
              <a:t>So we've got a large variety of both categorical and numeric data  in this dataset.</a:t>
            </a:r>
            <a:endParaRPr lang="en-US" sz="2400" dirty="0"/>
          </a:p>
        </p:txBody>
      </p:sp>
      <p:pic>
        <p:nvPicPr>
          <p:cNvPr id="1026" name="Picture 2"/>
          <p:cNvPicPr>
            <a:picLocks noChangeAspect="1" noChangeArrowheads="1"/>
          </p:cNvPicPr>
          <p:nvPr/>
        </p:nvPicPr>
        <p:blipFill>
          <a:blip r:embed="rId2"/>
          <a:srcRect/>
          <a:stretch>
            <a:fillRect/>
          </a:stretch>
        </p:blipFill>
        <p:spPr bwMode="auto">
          <a:xfrm>
            <a:off x="304800" y="1828800"/>
            <a:ext cx="8305800" cy="3352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srcRect/>
          <a:stretch>
            <a:fillRect/>
          </a:stretch>
        </p:blipFill>
        <p:spPr bwMode="auto">
          <a:xfrm>
            <a:off x="609600" y="838199"/>
            <a:ext cx="6858000" cy="411229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09600"/>
          </a:xfrm>
        </p:spPr>
        <p:txBody>
          <a:bodyPr>
            <a:normAutofit fontScale="90000"/>
          </a:bodyPr>
          <a:lstStyle/>
          <a:p>
            <a:r>
              <a:rPr lang="en-US" b="1" dirty="0" smtClean="0"/>
              <a:t>Visualize a Categorical Variable</a:t>
            </a:r>
            <a:endParaRPr lang="en-US" b="1" dirty="0"/>
          </a:p>
        </p:txBody>
      </p:sp>
      <p:sp>
        <p:nvSpPr>
          <p:cNvPr id="3" name="Content Placeholder 2"/>
          <p:cNvSpPr>
            <a:spLocks noGrp="1"/>
          </p:cNvSpPr>
          <p:nvPr>
            <p:ph idx="1"/>
          </p:nvPr>
        </p:nvSpPr>
        <p:spPr>
          <a:xfrm>
            <a:off x="0" y="762000"/>
            <a:ext cx="9144000" cy="6096000"/>
          </a:xfrm>
        </p:spPr>
        <p:txBody>
          <a:bodyPr>
            <a:normAutofit/>
          </a:bodyPr>
          <a:lstStyle/>
          <a:p>
            <a:pPr algn="just"/>
            <a:r>
              <a:rPr lang="en-US" sz="2400" dirty="0" smtClean="0"/>
              <a:t>So let's take the categorical variable for the gender of the animal, called sex.</a:t>
            </a:r>
          </a:p>
          <a:p>
            <a:pPr algn="just"/>
            <a:r>
              <a:rPr lang="en-US" sz="2400" dirty="0" smtClean="0"/>
              <a:t>Let's say we want to see how many males and how many females are in our data </a:t>
            </a:r>
            <a:r>
              <a:rPr lang="en-US" sz="2400" b="1" dirty="0" smtClean="0"/>
              <a:t>set.</a:t>
            </a:r>
          </a:p>
          <a:p>
            <a:pPr algn="just"/>
            <a:endParaRPr lang="en-US" sz="2400" dirty="0"/>
          </a:p>
        </p:txBody>
      </p:sp>
      <p:pic>
        <p:nvPicPr>
          <p:cNvPr id="2050" name="Picture 2"/>
          <p:cNvPicPr>
            <a:picLocks noChangeAspect="1" noChangeArrowheads="1"/>
          </p:cNvPicPr>
          <p:nvPr/>
        </p:nvPicPr>
        <p:blipFill>
          <a:blip r:embed="rId2"/>
          <a:srcRect/>
          <a:stretch>
            <a:fillRect/>
          </a:stretch>
        </p:blipFill>
        <p:spPr bwMode="auto">
          <a:xfrm>
            <a:off x="228600" y="2362200"/>
            <a:ext cx="8763000" cy="1911350"/>
          </a:xfrm>
          <a:prstGeom prst="rect">
            <a:avLst/>
          </a:prstGeom>
          <a:noFill/>
          <a:ln w="9525">
            <a:noFill/>
            <a:miter lim="800000"/>
            <a:headEnd/>
            <a:tailEnd/>
          </a:ln>
          <a:effectLst/>
        </p:spPr>
      </p:pic>
      <p:pic>
        <p:nvPicPr>
          <p:cNvPr id="2052" name="Picture 4"/>
          <p:cNvPicPr>
            <a:picLocks noChangeAspect="1" noChangeArrowheads="1"/>
          </p:cNvPicPr>
          <p:nvPr/>
        </p:nvPicPr>
        <p:blipFill>
          <a:blip r:embed="rId3"/>
          <a:srcRect/>
          <a:stretch>
            <a:fillRect/>
          </a:stretch>
        </p:blipFill>
        <p:spPr bwMode="auto">
          <a:xfrm>
            <a:off x="0" y="4343400"/>
            <a:ext cx="4495801" cy="2514600"/>
          </a:xfrm>
          <a:prstGeom prst="rect">
            <a:avLst/>
          </a:prstGeom>
          <a:noFill/>
          <a:ln w="9525">
            <a:noFill/>
            <a:miter lim="800000"/>
            <a:headEnd/>
            <a:tailEnd/>
          </a:ln>
          <a:effectLst/>
        </p:spPr>
      </p:pic>
      <p:sp>
        <p:nvSpPr>
          <p:cNvPr id="8193" name="Rectangle 1"/>
          <p:cNvSpPr>
            <a:spLocks noChangeArrowheads="1"/>
          </p:cNvSpPr>
          <p:nvPr/>
        </p:nvSpPr>
        <p:spPr bwMode="auto">
          <a:xfrm>
            <a:off x="4572000" y="4724400"/>
            <a:ext cx="4267200" cy="1107996"/>
          </a:xfrm>
          <a:prstGeom prst="rect">
            <a:avLst/>
          </a:prstGeom>
          <a:solidFill>
            <a:srgbClr val="FFFFFF"/>
          </a:solid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FF"/>
                </a:solidFill>
                <a:effectLst/>
                <a:latin typeface="Lucida Console" pitchFamily="49" charset="0"/>
                <a:cs typeface="Arial" pitchFamily="34" charset="0"/>
              </a:rPr>
              <a:t>&gt; </a:t>
            </a:r>
            <a:r>
              <a:rPr kumimoji="0" lang="en-US" b="0" i="0" u="none" strike="noStrike" cap="none" normalizeH="0" baseline="0" dirty="0" err="1" smtClean="0">
                <a:ln>
                  <a:noFill/>
                </a:ln>
                <a:solidFill>
                  <a:srgbClr val="0000FF"/>
                </a:solidFill>
                <a:effectLst/>
                <a:latin typeface="Lucida Console" pitchFamily="49" charset="0"/>
                <a:cs typeface="Arial" pitchFamily="34" charset="0"/>
              </a:rPr>
              <a:t>abc</a:t>
            </a:r>
            <a:r>
              <a:rPr kumimoji="0" lang="en-US" b="0" i="0" u="none" strike="noStrike" cap="none" normalizeH="0" baseline="0" dirty="0" smtClean="0">
                <a:ln>
                  <a:noFill/>
                </a:ln>
                <a:solidFill>
                  <a:srgbClr val="0000FF"/>
                </a:solidFill>
                <a:effectLst/>
                <a:latin typeface="Lucida Console" pitchFamily="49" charset="0"/>
                <a:cs typeface="Arial" pitchFamily="34" charset="0"/>
              </a:rPr>
              <a:t>=table(</a:t>
            </a:r>
            <a:r>
              <a:rPr kumimoji="0" lang="en-US" b="0" i="0" u="none" strike="noStrike" cap="none" normalizeH="0" baseline="0" dirty="0" err="1" smtClean="0">
                <a:ln>
                  <a:noFill/>
                </a:ln>
                <a:solidFill>
                  <a:srgbClr val="0000FF"/>
                </a:solidFill>
                <a:effectLst/>
                <a:latin typeface="Lucida Console" pitchFamily="49" charset="0"/>
                <a:cs typeface="Arial" pitchFamily="34" charset="0"/>
              </a:rPr>
              <a:t>AnimalData$Sex</a:t>
            </a:r>
            <a:r>
              <a:rPr kumimoji="0" lang="en-US" b="0" i="0" u="none" strike="noStrike" cap="none" normalizeH="0" baseline="0" dirty="0" smtClean="0">
                <a:ln>
                  <a:noFill/>
                </a:ln>
                <a:solidFill>
                  <a:srgbClr val="0000FF"/>
                </a:solidFill>
                <a:effectLst/>
                <a:latin typeface="Lucida Console" pitchFamily="49" charset="0"/>
                <a:cs typeface="Arial" pitchFamily="34" charset="0"/>
              </a:rPr>
              <a:t>)   &gt; </a:t>
            </a:r>
            <a:r>
              <a:rPr kumimoji="0" lang="en-US" b="0" i="0" u="none" strike="noStrike" cap="none" normalizeH="0" baseline="0" dirty="0" err="1" smtClean="0">
                <a:ln>
                  <a:noFill/>
                </a:ln>
                <a:solidFill>
                  <a:srgbClr val="0000FF"/>
                </a:solidFill>
                <a:effectLst/>
                <a:latin typeface="Lucida Console" pitchFamily="49" charset="0"/>
                <a:cs typeface="Arial" pitchFamily="34" charset="0"/>
              </a:rPr>
              <a:t>barplot</a:t>
            </a:r>
            <a:r>
              <a:rPr kumimoji="0" lang="en-US" b="0" i="0" u="none" strike="noStrike" cap="none" normalizeH="0" baseline="0" dirty="0" smtClean="0">
                <a:ln>
                  <a:noFill/>
                </a:ln>
                <a:solidFill>
                  <a:srgbClr val="0000FF"/>
                </a:solidFill>
                <a:effectLst/>
                <a:latin typeface="Lucida Console" pitchFamily="49" charset="0"/>
                <a:cs typeface="Arial" pitchFamily="34" charset="0"/>
              </a:rPr>
              <a:t>(</a:t>
            </a:r>
            <a:r>
              <a:rPr kumimoji="0" lang="en-US" b="0" i="0" u="none" strike="noStrike" cap="none" normalizeH="0" baseline="0" dirty="0" err="1" smtClean="0">
                <a:ln>
                  <a:noFill/>
                </a:ln>
                <a:solidFill>
                  <a:srgbClr val="0000FF"/>
                </a:solidFill>
                <a:effectLst/>
                <a:latin typeface="Lucida Console" pitchFamily="49" charset="0"/>
                <a:cs typeface="Arial" pitchFamily="34" charset="0"/>
              </a:rPr>
              <a:t>abc,main</a:t>
            </a:r>
            <a:r>
              <a:rPr kumimoji="0" lang="en-US" b="0" i="0" u="none" strike="noStrike" cap="none" normalizeH="0" baseline="0" dirty="0" smtClean="0">
                <a:ln>
                  <a:noFill/>
                </a:ln>
                <a:solidFill>
                  <a:srgbClr val="0000FF"/>
                </a:solidFill>
                <a:effectLst/>
                <a:latin typeface="Lucida Console" pitchFamily="49" charset="0"/>
                <a:cs typeface="Arial" pitchFamily="34" charset="0"/>
              </a:rPr>
              <a:t>="</a:t>
            </a:r>
            <a:r>
              <a:rPr kumimoji="0" lang="en-US" b="0" i="0" u="none" strike="noStrike" cap="none" normalizeH="0" baseline="0" dirty="0" err="1" smtClean="0">
                <a:ln>
                  <a:noFill/>
                </a:ln>
                <a:solidFill>
                  <a:srgbClr val="0000FF"/>
                </a:solidFill>
                <a:effectLst/>
                <a:latin typeface="Lucida Console" pitchFamily="49" charset="0"/>
                <a:cs typeface="Arial" pitchFamily="34" charset="0"/>
              </a:rPr>
              <a:t>BarPlot</a:t>
            </a:r>
            <a:r>
              <a:rPr kumimoji="0" lang="en-US" b="0" i="0" u="none" strike="noStrike" cap="none" normalizeH="0" baseline="0" dirty="0" smtClean="0">
                <a:ln>
                  <a:noFill/>
                </a:ln>
                <a:solidFill>
                  <a:srgbClr val="0000FF"/>
                </a:solidFill>
                <a:effectLst/>
                <a:latin typeface="Lucida Console" pitchFamily="49" charset="0"/>
                <a:cs typeface="Arial" pitchFamily="34" charset="0"/>
              </a:rPr>
              <a:t>", </a:t>
            </a:r>
            <a:r>
              <a:rPr kumimoji="0" lang="en-US" b="0" i="0" u="none" strike="noStrike" cap="none" normalizeH="0" baseline="0" dirty="0" err="1" smtClean="0">
                <a:ln>
                  <a:noFill/>
                </a:ln>
                <a:solidFill>
                  <a:srgbClr val="0000FF"/>
                </a:solidFill>
                <a:effectLst/>
                <a:latin typeface="Lucida Console" pitchFamily="49" charset="0"/>
                <a:cs typeface="Arial" pitchFamily="34" charset="0"/>
              </a:rPr>
              <a:t>xlab</a:t>
            </a:r>
            <a:r>
              <a:rPr kumimoji="0" lang="en-US" b="0" i="0" u="none" strike="noStrike" cap="none" normalizeH="0" baseline="0" dirty="0" smtClean="0">
                <a:ln>
                  <a:noFill/>
                </a:ln>
                <a:solidFill>
                  <a:srgbClr val="0000FF"/>
                </a:solidFill>
                <a:effectLst/>
                <a:latin typeface="Lucida Console" pitchFamily="49" charset="0"/>
                <a:cs typeface="Arial" pitchFamily="34" charset="0"/>
              </a:rPr>
              <a:t> = "Animal Gender",    </a:t>
            </a:r>
            <a:r>
              <a:rPr kumimoji="0" lang="en-US" b="0" i="0" u="none" strike="noStrike" cap="none" normalizeH="0" baseline="0" dirty="0" err="1" smtClean="0">
                <a:ln>
                  <a:noFill/>
                </a:ln>
                <a:solidFill>
                  <a:srgbClr val="0000FF"/>
                </a:solidFill>
                <a:effectLst/>
                <a:latin typeface="Lucida Console" pitchFamily="49" charset="0"/>
                <a:cs typeface="Arial" pitchFamily="34" charset="0"/>
              </a:rPr>
              <a:t>ylab</a:t>
            </a:r>
            <a:r>
              <a:rPr kumimoji="0" lang="en-US" b="0" i="0" u="none" strike="noStrike" cap="none" normalizeH="0" baseline="0" dirty="0" smtClean="0">
                <a:ln>
                  <a:noFill/>
                </a:ln>
                <a:solidFill>
                  <a:srgbClr val="0000FF"/>
                </a:solidFill>
                <a:effectLst/>
                <a:latin typeface="Lucida Console" pitchFamily="49" charset="0"/>
                <a:cs typeface="Arial" pitchFamily="34" charset="0"/>
              </a:rPr>
              <a:t> = "Frequency")</a:t>
            </a:r>
            <a:endParaRPr kumimoji="0" lang="en-US" sz="40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Pie chart (Categorical)</a:t>
            </a:r>
            <a:endParaRPr lang="en-US" b="1" dirty="0"/>
          </a:p>
        </p:txBody>
      </p:sp>
      <p:sp>
        <p:nvSpPr>
          <p:cNvPr id="3" name="Content Placeholder 2"/>
          <p:cNvSpPr>
            <a:spLocks noGrp="1"/>
          </p:cNvSpPr>
          <p:nvPr>
            <p:ph idx="1"/>
          </p:nvPr>
        </p:nvSpPr>
        <p:spPr/>
        <p:txBody>
          <a:bodyPr/>
          <a:lstStyle/>
          <a:p>
            <a:r>
              <a:rPr lang="en-US" dirty="0" smtClean="0"/>
              <a:t>&gt; </a:t>
            </a:r>
            <a:r>
              <a:rPr lang="en-US" dirty="0" err="1" smtClean="0"/>
              <a:t>lbls</a:t>
            </a:r>
            <a:r>
              <a:rPr lang="en-US" dirty="0" smtClean="0"/>
              <a:t> = c("</a:t>
            </a:r>
            <a:r>
              <a:rPr lang="en-US" dirty="0" err="1" smtClean="0"/>
              <a:t>Female","Male</a:t>
            </a:r>
            <a:r>
              <a:rPr lang="en-US" dirty="0" smtClean="0"/>
              <a:t>") </a:t>
            </a:r>
          </a:p>
          <a:p>
            <a:r>
              <a:rPr lang="en-US" dirty="0" smtClean="0"/>
              <a:t>&gt; </a:t>
            </a:r>
            <a:r>
              <a:rPr lang="en-US" sz="2800" dirty="0" smtClean="0"/>
              <a:t>pie(</a:t>
            </a:r>
            <a:r>
              <a:rPr lang="en-US" sz="2800" dirty="0" err="1" smtClean="0"/>
              <a:t>abc,labels</a:t>
            </a:r>
            <a:r>
              <a:rPr lang="en-US" sz="2800" dirty="0" smtClean="0"/>
              <a:t> = </a:t>
            </a:r>
            <a:r>
              <a:rPr lang="en-US" sz="2800" dirty="0" err="1" smtClean="0"/>
              <a:t>lbls</a:t>
            </a:r>
            <a:r>
              <a:rPr lang="en-US" sz="2800" dirty="0" smtClean="0"/>
              <a:t>, </a:t>
            </a:r>
            <a:r>
              <a:rPr lang="en-US" sz="2800" dirty="0" err="1" smtClean="0"/>
              <a:t>col</a:t>
            </a:r>
            <a:r>
              <a:rPr lang="en-US" sz="2800" dirty="0" smtClean="0"/>
              <a:t> =rainbow(length(</a:t>
            </a:r>
            <a:r>
              <a:rPr lang="en-US" sz="2800" dirty="0" err="1" smtClean="0"/>
              <a:t>lbls</a:t>
            </a:r>
            <a:r>
              <a:rPr lang="en-US" sz="2800" dirty="0" smtClean="0"/>
              <a:t>)))</a:t>
            </a:r>
            <a:endParaRPr lang="en-US" dirty="0"/>
          </a:p>
        </p:txBody>
      </p:sp>
      <p:pic>
        <p:nvPicPr>
          <p:cNvPr id="49154" name="Picture 2"/>
          <p:cNvPicPr>
            <a:picLocks noChangeAspect="1" noChangeArrowheads="1"/>
          </p:cNvPicPr>
          <p:nvPr/>
        </p:nvPicPr>
        <p:blipFill>
          <a:blip r:embed="rId2"/>
          <a:srcRect/>
          <a:stretch>
            <a:fillRect/>
          </a:stretch>
        </p:blipFill>
        <p:spPr bwMode="auto">
          <a:xfrm>
            <a:off x="1652588" y="3124201"/>
            <a:ext cx="6219502" cy="3352800"/>
          </a:xfrm>
          <a:prstGeom prst="rect">
            <a:avLst/>
          </a:prstGeom>
          <a:noFill/>
          <a:ln w="9525">
            <a:solidFill>
              <a:schemeClr val="tx1"/>
            </a:solid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39762"/>
          </a:xfrm>
        </p:spPr>
        <p:txBody>
          <a:bodyPr>
            <a:normAutofit fontScale="90000"/>
          </a:bodyPr>
          <a:lstStyle/>
          <a:p>
            <a:r>
              <a:rPr lang="en-US" b="1" dirty="0" smtClean="0"/>
              <a:t>visualize a numeric variable</a:t>
            </a:r>
            <a:endParaRPr lang="en-US" dirty="0"/>
          </a:p>
        </p:txBody>
      </p:sp>
      <p:sp>
        <p:nvSpPr>
          <p:cNvPr id="3" name="Content Placeholder 2"/>
          <p:cNvSpPr>
            <a:spLocks noGrp="1"/>
          </p:cNvSpPr>
          <p:nvPr>
            <p:ph idx="1"/>
          </p:nvPr>
        </p:nvSpPr>
        <p:spPr>
          <a:xfrm>
            <a:off x="0" y="685800"/>
            <a:ext cx="9144000" cy="6172200"/>
          </a:xfrm>
        </p:spPr>
        <p:txBody>
          <a:bodyPr>
            <a:normAutofit/>
          </a:bodyPr>
          <a:lstStyle/>
          <a:p>
            <a:pPr algn="just"/>
            <a:r>
              <a:rPr lang="en-US" sz="2000" dirty="0" smtClean="0"/>
              <a:t>So let's look at this Age at Intake variable here, which is how old each animal was when it was brought into the shelter.</a:t>
            </a:r>
          </a:p>
          <a:p>
            <a:pPr algn="just"/>
            <a:r>
              <a:rPr lang="en-US" sz="2000" dirty="0" smtClean="0"/>
              <a:t>So we see there is an old female dog, about 10 years old, when it entered the shelter. And then we have puppies or kittens that are not even a year old yet that have an age of intake of 0.</a:t>
            </a:r>
          </a:p>
          <a:p>
            <a:pPr algn="just"/>
            <a:r>
              <a:rPr lang="en-US" sz="2000" dirty="0" smtClean="0"/>
              <a:t>So if we want to visualize the distribution of this numeric variable, we can do that with a histogram.</a:t>
            </a:r>
          </a:p>
          <a:p>
            <a:pPr algn="just">
              <a:buNone/>
            </a:pPr>
            <a:r>
              <a:rPr lang="en-US" sz="2000" dirty="0" smtClean="0"/>
              <a:t> </a:t>
            </a:r>
            <a:endParaRPr lang="en-US" sz="2000" dirty="0"/>
          </a:p>
        </p:txBody>
      </p:sp>
      <p:pic>
        <p:nvPicPr>
          <p:cNvPr id="3074" name="Picture 2"/>
          <p:cNvPicPr>
            <a:picLocks noChangeAspect="1" noChangeArrowheads="1"/>
          </p:cNvPicPr>
          <p:nvPr/>
        </p:nvPicPr>
        <p:blipFill>
          <a:blip r:embed="rId2"/>
          <a:srcRect/>
          <a:stretch>
            <a:fillRect/>
          </a:stretch>
        </p:blipFill>
        <p:spPr bwMode="auto">
          <a:xfrm>
            <a:off x="152400" y="3048000"/>
            <a:ext cx="8610600" cy="901700"/>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0" y="4114801"/>
            <a:ext cx="5840239" cy="2743199"/>
          </a:xfrm>
          <a:prstGeom prst="rect">
            <a:avLst/>
          </a:prstGeom>
          <a:noFill/>
          <a:ln w="9525">
            <a:noFill/>
            <a:miter lim="800000"/>
            <a:headEnd/>
            <a:tailEnd/>
          </a:ln>
          <a:effectLst/>
        </p:spPr>
      </p:pic>
      <p:sp>
        <p:nvSpPr>
          <p:cNvPr id="6" name="TextBox 5"/>
          <p:cNvSpPr txBox="1"/>
          <p:nvPr/>
        </p:nvSpPr>
        <p:spPr>
          <a:xfrm>
            <a:off x="5791200" y="4953000"/>
            <a:ext cx="3352800" cy="1200329"/>
          </a:xfrm>
          <a:prstGeom prst="rect">
            <a:avLst/>
          </a:prstGeom>
          <a:noFill/>
        </p:spPr>
        <p:txBody>
          <a:bodyPr wrap="square" rtlCol="0">
            <a:spAutoFit/>
          </a:bodyPr>
          <a:lstStyle/>
          <a:p>
            <a:pPr algn="just"/>
            <a:r>
              <a:rPr lang="en-US" dirty="0" smtClean="0"/>
              <a:t>So this distribution is what we  would call a </a:t>
            </a:r>
            <a:r>
              <a:rPr lang="en-US" b="1" dirty="0" smtClean="0"/>
              <a:t>right skew or  positive skew distribution.</a:t>
            </a:r>
          </a:p>
          <a:p>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normAutofit/>
          </a:bodyPr>
          <a:lstStyle/>
          <a:p>
            <a:r>
              <a:rPr lang="en-US" sz="3600" b="1" dirty="0" smtClean="0"/>
              <a:t>Create a histogram for different groups.</a:t>
            </a:r>
            <a:endParaRPr lang="en-US" sz="3600" b="1" dirty="0"/>
          </a:p>
        </p:txBody>
      </p:sp>
      <p:sp>
        <p:nvSpPr>
          <p:cNvPr id="3" name="Content Placeholder 2"/>
          <p:cNvSpPr>
            <a:spLocks noGrp="1"/>
          </p:cNvSpPr>
          <p:nvPr>
            <p:ph idx="1"/>
          </p:nvPr>
        </p:nvSpPr>
        <p:spPr>
          <a:xfrm>
            <a:off x="0" y="609600"/>
            <a:ext cx="9144000" cy="6248400"/>
          </a:xfrm>
        </p:spPr>
        <p:txBody>
          <a:bodyPr>
            <a:normAutofit/>
          </a:bodyPr>
          <a:lstStyle/>
          <a:p>
            <a:pPr algn="just"/>
            <a:r>
              <a:rPr lang="en-US" sz="2400" dirty="0" smtClean="0"/>
              <a:t>Create two histograms of the age of intake variable by splitting up the data set into male animals and female animals using the gender variable.</a:t>
            </a:r>
          </a:p>
          <a:p>
            <a:pPr algn="just">
              <a:buNone/>
            </a:pPr>
            <a:r>
              <a:rPr lang="en-US" sz="2400" dirty="0" smtClean="0"/>
              <a:t> </a:t>
            </a:r>
          </a:p>
          <a:p>
            <a:pPr algn="just"/>
            <a:endParaRPr lang="en-US" sz="2400" dirty="0"/>
          </a:p>
        </p:txBody>
      </p:sp>
      <p:pic>
        <p:nvPicPr>
          <p:cNvPr id="4101" name="Picture 5"/>
          <p:cNvPicPr>
            <a:picLocks noChangeAspect="1" noChangeArrowheads="1"/>
          </p:cNvPicPr>
          <p:nvPr/>
        </p:nvPicPr>
        <p:blipFill>
          <a:blip r:embed="rId2"/>
          <a:srcRect/>
          <a:stretch>
            <a:fillRect/>
          </a:stretch>
        </p:blipFill>
        <p:spPr bwMode="auto">
          <a:xfrm>
            <a:off x="76201" y="1752600"/>
            <a:ext cx="9057710" cy="2057400"/>
          </a:xfrm>
          <a:prstGeom prst="rect">
            <a:avLst/>
          </a:prstGeom>
          <a:noFill/>
          <a:ln w="9525">
            <a:noFill/>
            <a:miter lim="800000"/>
            <a:headEnd/>
            <a:tailEnd/>
          </a:ln>
          <a:effectLst/>
        </p:spPr>
      </p:pic>
      <p:pic>
        <p:nvPicPr>
          <p:cNvPr id="4102" name="Picture 6"/>
          <p:cNvPicPr>
            <a:picLocks noChangeAspect="1" noChangeArrowheads="1"/>
          </p:cNvPicPr>
          <p:nvPr/>
        </p:nvPicPr>
        <p:blipFill>
          <a:blip r:embed="rId3"/>
          <a:srcRect/>
          <a:stretch>
            <a:fillRect/>
          </a:stretch>
        </p:blipFill>
        <p:spPr bwMode="auto">
          <a:xfrm>
            <a:off x="5257800" y="3886200"/>
            <a:ext cx="3217582" cy="2809875"/>
          </a:xfrm>
          <a:prstGeom prst="rect">
            <a:avLst/>
          </a:prstGeom>
          <a:noFill/>
          <a:ln w="9525">
            <a:noFill/>
            <a:miter lim="800000"/>
            <a:headEnd/>
            <a:tailEnd/>
          </a:ln>
          <a:effectLst/>
        </p:spPr>
      </p:pic>
      <p:pic>
        <p:nvPicPr>
          <p:cNvPr id="4103" name="Picture 7"/>
          <p:cNvPicPr>
            <a:picLocks noChangeAspect="1" noChangeArrowheads="1"/>
          </p:cNvPicPr>
          <p:nvPr/>
        </p:nvPicPr>
        <p:blipFill>
          <a:blip r:embed="rId4"/>
          <a:srcRect/>
          <a:stretch>
            <a:fillRect/>
          </a:stretch>
        </p:blipFill>
        <p:spPr bwMode="auto">
          <a:xfrm>
            <a:off x="685800" y="4038600"/>
            <a:ext cx="2971800" cy="251835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103674"/>
            <a:ext cx="9144000" cy="1477328"/>
          </a:xfrm>
          <a:prstGeom prst="rect">
            <a:avLst/>
          </a:prstGeom>
        </p:spPr>
        <p:txBody>
          <a:bodyPr wrap="square">
            <a:spAutoFit/>
          </a:bodyPr>
          <a:lstStyle/>
          <a:p>
            <a:pPr algn="just"/>
            <a:r>
              <a:rPr lang="en-US" dirty="0" smtClean="0"/>
              <a:t>We would see that there is one case way far away from the other cases that we might want to go investigate which we would have missed if we had just stuck with our original default histogram.</a:t>
            </a:r>
          </a:p>
          <a:p>
            <a:pPr algn="just"/>
            <a:r>
              <a:rPr lang="en-US" b="1" dirty="0" smtClean="0"/>
              <a:t>So sometimes it's a good idea to adjust the number of breaks in your histogram </a:t>
            </a:r>
            <a:r>
              <a:rPr lang="en-US" dirty="0" smtClean="0"/>
              <a:t>just to see if there's anything that jumps out at you with more or fewer bins.</a:t>
            </a:r>
            <a:endParaRPr lang="en-US" dirty="0"/>
          </a:p>
        </p:txBody>
      </p:sp>
      <p:pic>
        <p:nvPicPr>
          <p:cNvPr id="5122" name="Picture 2"/>
          <p:cNvPicPr>
            <a:picLocks noChangeAspect="1" noChangeArrowheads="1"/>
          </p:cNvPicPr>
          <p:nvPr/>
        </p:nvPicPr>
        <p:blipFill>
          <a:blip r:embed="rId2"/>
          <a:srcRect/>
          <a:stretch>
            <a:fillRect/>
          </a:stretch>
        </p:blipFill>
        <p:spPr bwMode="auto">
          <a:xfrm>
            <a:off x="1" y="0"/>
            <a:ext cx="4800600" cy="4933950"/>
          </a:xfrm>
          <a:prstGeom prst="rect">
            <a:avLst/>
          </a:prstGeom>
          <a:noFill/>
          <a:ln w="9525">
            <a:noFill/>
            <a:miter lim="800000"/>
            <a:headEnd/>
            <a:tailEnd/>
          </a:ln>
          <a:effectLst/>
        </p:spPr>
      </p:pic>
      <p:sp>
        <p:nvSpPr>
          <p:cNvPr id="5123" name="Rectangle 3"/>
          <p:cNvSpPr>
            <a:spLocks noChangeArrowheads="1"/>
          </p:cNvSpPr>
          <p:nvPr/>
        </p:nvSpPr>
        <p:spPr bwMode="auto">
          <a:xfrm>
            <a:off x="3276600" y="1752600"/>
            <a:ext cx="5867400" cy="923330"/>
          </a:xfrm>
          <a:prstGeom prst="rect">
            <a:avLst/>
          </a:prstGeom>
          <a:solidFill>
            <a:srgbClr val="FFFFFF"/>
          </a:solid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smtClean="0">
                <a:ln>
                  <a:noFill/>
                </a:ln>
                <a:solidFill>
                  <a:srgbClr val="0000FF"/>
                </a:solidFill>
                <a:effectLst/>
                <a:latin typeface="Lucida Console" pitchFamily="49" charset="0"/>
                <a:cs typeface="Arial" pitchFamily="34" charset="0"/>
              </a:rPr>
              <a:t>hist</a:t>
            </a:r>
            <a:r>
              <a:rPr kumimoji="0" lang="en-US" sz="2000" b="0" i="0" u="none" strike="noStrike" cap="none" normalizeH="0" baseline="0" dirty="0" smtClean="0">
                <a:ln>
                  <a:noFill/>
                </a:ln>
                <a:solidFill>
                  <a:srgbClr val="0000FF"/>
                </a:solidFill>
                <a:effectLst/>
                <a:latin typeface="Lucida Console" pitchFamily="49" charset="0"/>
                <a:cs typeface="Arial" pitchFamily="34" charset="0"/>
              </a:rPr>
              <a:t>(</a:t>
            </a:r>
            <a:r>
              <a:rPr kumimoji="0" lang="en-US" sz="2000" b="0" i="0" u="none" strike="noStrike" cap="none" normalizeH="0" baseline="0" dirty="0" err="1" smtClean="0">
                <a:ln>
                  <a:noFill/>
                </a:ln>
                <a:solidFill>
                  <a:srgbClr val="0000FF"/>
                </a:solidFill>
                <a:effectLst/>
                <a:latin typeface="Lucida Console" pitchFamily="49" charset="0"/>
                <a:cs typeface="Arial" pitchFamily="34" charset="0"/>
              </a:rPr>
              <a:t>femalage,main</a:t>
            </a:r>
            <a:r>
              <a:rPr kumimoji="0" lang="en-US" sz="2000" b="0" i="0" u="none" strike="noStrike" cap="none" normalizeH="0" baseline="0" dirty="0" smtClean="0">
                <a:ln>
                  <a:noFill/>
                </a:ln>
                <a:solidFill>
                  <a:srgbClr val="0000FF"/>
                </a:solidFill>
                <a:effectLst/>
                <a:latin typeface="Lucida Console" pitchFamily="49" charset="0"/>
                <a:cs typeface="Arial" pitchFamily="34" charset="0"/>
              </a:rPr>
              <a:t> = "Histogram of Female </a:t>
            </a:r>
            <a:r>
              <a:rPr kumimoji="0" lang="en-US" sz="2000" b="0" i="0" u="none" strike="noStrike" cap="none" normalizeH="0" baseline="0" dirty="0" err="1" smtClean="0">
                <a:ln>
                  <a:noFill/>
                </a:ln>
                <a:solidFill>
                  <a:srgbClr val="0000FF"/>
                </a:solidFill>
                <a:effectLst/>
                <a:latin typeface="Lucida Console" pitchFamily="49" charset="0"/>
                <a:cs typeface="Arial" pitchFamily="34" charset="0"/>
              </a:rPr>
              <a:t>Ages",xlab</a:t>
            </a:r>
            <a:r>
              <a:rPr kumimoji="0" lang="en-US" sz="2000" b="0" i="0" u="none" strike="noStrike" cap="none" normalizeH="0" baseline="0" dirty="0" smtClean="0">
                <a:ln>
                  <a:noFill/>
                </a:ln>
                <a:solidFill>
                  <a:srgbClr val="0000FF"/>
                </a:solidFill>
                <a:effectLst/>
                <a:latin typeface="Lucida Console" pitchFamily="49" charset="0"/>
                <a:cs typeface="Arial" pitchFamily="34" charset="0"/>
              </a:rPr>
              <a:t>="Age at Intake of Female </a:t>
            </a:r>
            <a:r>
              <a:rPr kumimoji="0" lang="en-US" sz="2000" b="0" i="0" u="none" strike="noStrike" cap="none" normalizeH="0" baseline="0" dirty="0" err="1" smtClean="0">
                <a:ln>
                  <a:noFill/>
                </a:ln>
                <a:solidFill>
                  <a:srgbClr val="0000FF"/>
                </a:solidFill>
                <a:effectLst/>
                <a:latin typeface="Lucida Console" pitchFamily="49" charset="0"/>
                <a:cs typeface="Arial" pitchFamily="34" charset="0"/>
              </a:rPr>
              <a:t>Animals",breaks</a:t>
            </a:r>
            <a:r>
              <a:rPr kumimoji="0" lang="en-US" sz="2000" b="0" i="0" u="none" strike="noStrike" cap="none" normalizeH="0" baseline="0" dirty="0" smtClean="0">
                <a:ln>
                  <a:noFill/>
                </a:ln>
                <a:solidFill>
                  <a:srgbClr val="0000FF"/>
                </a:solidFill>
                <a:effectLst/>
                <a:latin typeface="Lucida Console" pitchFamily="49" charset="0"/>
                <a:cs typeface="Arial" pitchFamily="34" charset="0"/>
              </a:rPr>
              <a:t> = 15)</a:t>
            </a:r>
            <a:endParaRPr kumimoji="0" lang="en-US" sz="44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1569660"/>
          </a:xfrm>
          <a:prstGeom prst="rect">
            <a:avLst/>
          </a:prstGeom>
        </p:spPr>
        <p:txBody>
          <a:bodyPr wrap="square">
            <a:spAutoFit/>
          </a:bodyPr>
          <a:lstStyle/>
          <a:p>
            <a:pPr algn="just">
              <a:buFont typeface="Arial" pitchFamily="34" charset="0"/>
              <a:buChar char="•"/>
            </a:pPr>
            <a:r>
              <a:rPr lang="en-US" sz="2400" dirty="0" smtClean="0"/>
              <a:t>If we wanted to go find out the information from this animal here that was much older than any of the other animals when it entered the shelter, we can do that with a function called </a:t>
            </a:r>
            <a:r>
              <a:rPr lang="en-US" sz="2400" b="1" dirty="0" smtClean="0"/>
              <a:t>"which“ </a:t>
            </a:r>
            <a:r>
              <a:rPr lang="en-US" sz="2400" dirty="0" smtClean="0"/>
              <a:t>and which will pull out a case from your data frame that follows a certain condition.</a:t>
            </a:r>
            <a:endParaRPr lang="en-US" sz="2400" dirty="0"/>
          </a:p>
        </p:txBody>
      </p:sp>
      <p:pic>
        <p:nvPicPr>
          <p:cNvPr id="198658" name="Picture 2"/>
          <p:cNvPicPr>
            <a:picLocks noChangeAspect="1" noChangeArrowheads="1"/>
          </p:cNvPicPr>
          <p:nvPr/>
        </p:nvPicPr>
        <p:blipFill>
          <a:blip r:embed="rId2"/>
          <a:srcRect/>
          <a:stretch>
            <a:fillRect/>
          </a:stretch>
        </p:blipFill>
        <p:spPr bwMode="auto">
          <a:xfrm>
            <a:off x="0" y="1600200"/>
            <a:ext cx="9141788" cy="5257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66800"/>
          </a:xfrm>
        </p:spPr>
        <p:txBody>
          <a:bodyPr>
            <a:noAutofit/>
          </a:bodyPr>
          <a:lstStyle/>
          <a:p>
            <a:r>
              <a:rPr lang="en-US" sz="3200" b="1" dirty="0" smtClean="0"/>
              <a:t/>
            </a:r>
            <a:br>
              <a:rPr lang="en-US" sz="3200" b="1" dirty="0" smtClean="0"/>
            </a:br>
            <a:r>
              <a:rPr lang="en-US" sz="3200" b="1" dirty="0" smtClean="0"/>
              <a:t>How to run various descriptive statistics</a:t>
            </a:r>
            <a:br>
              <a:rPr lang="en-US" sz="3200" b="1" dirty="0" smtClean="0"/>
            </a:br>
            <a:r>
              <a:rPr lang="en-US" sz="3200" b="1" dirty="0" smtClean="0"/>
              <a:t>on a single numerical variable.</a:t>
            </a:r>
            <a:br>
              <a:rPr lang="en-US" sz="3200" b="1" dirty="0" smtClean="0"/>
            </a:br>
            <a:endParaRPr lang="en-US" sz="3200" b="1" dirty="0"/>
          </a:p>
        </p:txBody>
      </p:sp>
      <p:sp>
        <p:nvSpPr>
          <p:cNvPr id="3" name="Content Placeholder 2"/>
          <p:cNvSpPr>
            <a:spLocks noGrp="1"/>
          </p:cNvSpPr>
          <p:nvPr>
            <p:ph idx="1"/>
          </p:nvPr>
        </p:nvSpPr>
        <p:spPr>
          <a:xfrm>
            <a:off x="0" y="1066800"/>
            <a:ext cx="9144000" cy="5791200"/>
          </a:xfrm>
        </p:spPr>
        <p:txBody>
          <a:bodyPr>
            <a:normAutofit/>
          </a:bodyPr>
          <a:lstStyle/>
          <a:p>
            <a:pPr algn="just"/>
            <a:r>
              <a:rPr lang="en-US" sz="2400" dirty="0" smtClean="0"/>
              <a:t>we're going to be specifically looking at the </a:t>
            </a:r>
            <a:r>
              <a:rPr lang="en-US" sz="2400" b="1" dirty="0" smtClean="0"/>
              <a:t>age-at-intake</a:t>
            </a:r>
            <a:r>
              <a:rPr lang="en-US" sz="2400" dirty="0" smtClean="0"/>
              <a:t> variable, which is how old these animals were when they arrived at the shelter.</a:t>
            </a:r>
          </a:p>
          <a:p>
            <a:pPr algn="just"/>
            <a:endParaRPr lang="en-US" sz="2400" dirty="0" smtClean="0"/>
          </a:p>
          <a:p>
            <a:pPr algn="just"/>
            <a:r>
              <a:rPr lang="en-US" sz="2400" dirty="0" smtClean="0"/>
              <a:t>So there are a couple different measures of the center of a numeric distribution that we're going to learn how to calculate.</a:t>
            </a:r>
          </a:p>
          <a:p>
            <a:pPr algn="just">
              <a:buNone/>
            </a:pPr>
            <a:endParaRPr lang="en-US" sz="2400" dirty="0" smtClean="0"/>
          </a:p>
          <a:p>
            <a:pPr algn="just"/>
            <a:r>
              <a:rPr lang="en-US" sz="2400" dirty="0" smtClean="0"/>
              <a:t>So along with the measure of center, we typically want to talk about the spread, or the amount of variability in a variable.</a:t>
            </a:r>
          </a:p>
          <a:p>
            <a:pPr algn="just">
              <a:buNone/>
            </a:pPr>
            <a:r>
              <a:rPr lang="en-US" sz="2400" dirty="0" smtClean="0"/>
              <a:t> </a:t>
            </a:r>
            <a:endParaRPr lang="en-US" sz="2400"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lgn="just"/>
            <a:r>
              <a:rPr lang="en-US" sz="2400" dirty="0" smtClean="0"/>
              <a:t>Another way to describe the amount of spread in a variable </a:t>
            </a:r>
            <a:r>
              <a:rPr lang="en-US" sz="2400" b="1" dirty="0" smtClean="0"/>
              <a:t>is to report the five-number summary, which </a:t>
            </a:r>
            <a:r>
              <a:rPr lang="en-US" sz="2400" dirty="0" smtClean="0"/>
              <a:t>consists of the minimum, the maximum, the median or halfway point, and then also the first and third quartiles, which are what you use to calculate the </a:t>
            </a:r>
            <a:r>
              <a:rPr lang="en-US" sz="2400" dirty="0" err="1" smtClean="0"/>
              <a:t>interquartile</a:t>
            </a:r>
            <a:r>
              <a:rPr lang="en-US" sz="2400" dirty="0" smtClean="0"/>
              <a:t> range, which is sometimes reported as a measure of spread.</a:t>
            </a:r>
          </a:p>
          <a:p>
            <a:pPr algn="just"/>
            <a:endParaRPr lang="en-US" sz="2400" dirty="0"/>
          </a:p>
        </p:txBody>
      </p:sp>
      <p:pic>
        <p:nvPicPr>
          <p:cNvPr id="4" name="Picture 3"/>
          <p:cNvPicPr>
            <a:picLocks noChangeAspect="1" noChangeArrowheads="1"/>
          </p:cNvPicPr>
          <p:nvPr/>
        </p:nvPicPr>
        <p:blipFill>
          <a:blip r:embed="rId2"/>
          <a:srcRect/>
          <a:stretch>
            <a:fillRect/>
          </a:stretch>
        </p:blipFill>
        <p:spPr bwMode="auto">
          <a:xfrm>
            <a:off x="1981200" y="2209800"/>
            <a:ext cx="5791200" cy="4419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0" y="228600"/>
            <a:ext cx="9144000" cy="6477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Z-SCORE</a:t>
            </a:r>
            <a:endParaRPr lang="en-US" b="1"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Plots</a:t>
            </a:r>
            <a:endParaRPr lang="en-US" dirty="0"/>
          </a:p>
        </p:txBody>
      </p:sp>
      <p:pic>
        <p:nvPicPr>
          <p:cNvPr id="21506" name="Picture 2"/>
          <p:cNvPicPr>
            <a:picLocks noChangeAspect="1" noChangeArrowheads="1"/>
          </p:cNvPicPr>
          <p:nvPr/>
        </p:nvPicPr>
        <p:blipFill>
          <a:blip r:embed="rId2"/>
          <a:srcRect/>
          <a:stretch>
            <a:fillRect/>
          </a:stretch>
        </p:blipFill>
        <p:spPr bwMode="auto">
          <a:xfrm>
            <a:off x="381000" y="1447800"/>
            <a:ext cx="2647950" cy="3867150"/>
          </a:xfrm>
          <a:prstGeom prst="rect">
            <a:avLst/>
          </a:prstGeom>
          <a:noFill/>
          <a:ln w="9525">
            <a:noFill/>
            <a:miter lim="800000"/>
            <a:headEnd/>
            <a:tailEnd/>
          </a:ln>
          <a:effectLst/>
        </p:spPr>
      </p:pic>
      <p:pic>
        <p:nvPicPr>
          <p:cNvPr id="21507" name="Picture 3"/>
          <p:cNvPicPr>
            <a:picLocks noChangeAspect="1" noChangeArrowheads="1"/>
          </p:cNvPicPr>
          <p:nvPr/>
        </p:nvPicPr>
        <p:blipFill>
          <a:blip r:embed="rId3"/>
          <a:srcRect/>
          <a:stretch>
            <a:fillRect/>
          </a:stretch>
        </p:blipFill>
        <p:spPr bwMode="auto">
          <a:xfrm>
            <a:off x="3429000" y="2209800"/>
            <a:ext cx="4486275" cy="295275"/>
          </a:xfrm>
          <a:prstGeom prst="rect">
            <a:avLst/>
          </a:prstGeom>
          <a:noFill/>
          <a:ln w="9525">
            <a:noFill/>
            <a:miter lim="800000"/>
            <a:headEnd/>
            <a:tailEnd/>
          </a:ln>
          <a:effectLst/>
        </p:spPr>
      </p:pic>
      <p:pic>
        <p:nvPicPr>
          <p:cNvPr id="21508" name="Picture 4"/>
          <p:cNvPicPr>
            <a:picLocks noChangeAspect="1" noChangeArrowheads="1"/>
          </p:cNvPicPr>
          <p:nvPr/>
        </p:nvPicPr>
        <p:blipFill>
          <a:blip r:embed="rId4"/>
          <a:srcRect/>
          <a:stretch>
            <a:fillRect/>
          </a:stretch>
        </p:blipFill>
        <p:spPr bwMode="auto">
          <a:xfrm>
            <a:off x="3276600" y="2895600"/>
            <a:ext cx="5067300" cy="21431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2000"/>
          </a:xfrm>
        </p:spPr>
        <p:txBody>
          <a:bodyPr/>
          <a:lstStyle/>
          <a:p>
            <a:r>
              <a:rPr lang="en-US" b="1" dirty="0" smtClean="0"/>
              <a:t>Z-Score</a:t>
            </a:r>
            <a:endParaRPr lang="en-US" b="1" dirty="0"/>
          </a:p>
        </p:txBody>
      </p:sp>
      <p:sp>
        <p:nvSpPr>
          <p:cNvPr id="3" name="Content Placeholder 2"/>
          <p:cNvSpPr>
            <a:spLocks noGrp="1"/>
          </p:cNvSpPr>
          <p:nvPr>
            <p:ph idx="1"/>
          </p:nvPr>
        </p:nvSpPr>
        <p:spPr>
          <a:xfrm>
            <a:off x="0" y="685800"/>
            <a:ext cx="9144000" cy="6172200"/>
          </a:xfrm>
        </p:spPr>
        <p:txBody>
          <a:bodyPr>
            <a:normAutofit/>
          </a:bodyPr>
          <a:lstStyle/>
          <a:p>
            <a:pPr algn="just"/>
            <a:r>
              <a:rPr lang="en-US" sz="2400" b="1" dirty="0" smtClean="0"/>
              <a:t>Question: </a:t>
            </a:r>
            <a:r>
              <a:rPr lang="en-US" sz="2400" dirty="0" smtClean="0"/>
              <a:t>Can we compare the performance of 2 students from two separate classes, who took an exam on the same material?</a:t>
            </a:r>
          </a:p>
          <a:p>
            <a:pPr algn="just"/>
            <a:r>
              <a:rPr lang="en-US" sz="2400" b="1" dirty="0" smtClean="0"/>
              <a:t>Answer</a:t>
            </a:r>
            <a:r>
              <a:rPr lang="en-US" sz="2400" dirty="0" smtClean="0"/>
              <a:t> is yes - as long as we were confident that the exams were close in material and difficulty.</a:t>
            </a:r>
          </a:p>
          <a:p>
            <a:pPr algn="just"/>
            <a:endParaRPr lang="en-US" sz="2400" b="1" dirty="0" smtClean="0"/>
          </a:p>
          <a:p>
            <a:pPr algn="just"/>
            <a:r>
              <a:rPr lang="en-US" sz="2400" b="1" dirty="0" smtClean="0"/>
              <a:t>Then we could simply compare the actual values: </a:t>
            </a:r>
            <a:r>
              <a:rPr lang="en-US" sz="2400" dirty="0" err="1" smtClean="0"/>
              <a:t>Kiran</a:t>
            </a:r>
            <a:r>
              <a:rPr lang="en-US" sz="2400" dirty="0" smtClean="0"/>
              <a:t> got an 83 while </a:t>
            </a:r>
            <a:r>
              <a:rPr lang="en-US" sz="2400" dirty="0" err="1" smtClean="0"/>
              <a:t>Nikitha</a:t>
            </a:r>
            <a:r>
              <a:rPr lang="en-US" sz="2400" dirty="0" smtClean="0"/>
              <a:t> got an 89, so </a:t>
            </a:r>
            <a:r>
              <a:rPr lang="en-US" sz="2400" dirty="0" err="1" smtClean="0"/>
              <a:t>Nikitha</a:t>
            </a:r>
            <a:r>
              <a:rPr lang="en-US" sz="2400" dirty="0" smtClean="0"/>
              <a:t> performed better on the exam.</a:t>
            </a:r>
          </a:p>
          <a:p>
            <a:pPr algn="just"/>
            <a:endParaRPr lang="en-US" sz="2400" dirty="0" smtClean="0"/>
          </a:p>
          <a:p>
            <a:pPr algn="just"/>
            <a:r>
              <a:rPr lang="en-US" sz="2400" dirty="0" smtClean="0"/>
              <a:t>But what if the exams were NOT all that similar? Could we compare </a:t>
            </a:r>
            <a:r>
              <a:rPr lang="en-US" sz="2400" dirty="0" err="1" smtClean="0"/>
              <a:t>kiran</a:t>
            </a:r>
            <a:r>
              <a:rPr lang="en-US" sz="2400" dirty="0" smtClean="0"/>
              <a:t> and </a:t>
            </a:r>
            <a:r>
              <a:rPr lang="en-US" sz="2400" dirty="0" err="1" smtClean="0"/>
              <a:t>Nikitha</a:t>
            </a:r>
            <a:r>
              <a:rPr lang="en-US" sz="2400" dirty="0" smtClean="0"/>
              <a:t> then?</a:t>
            </a:r>
          </a:p>
          <a:p>
            <a:pPr algn="just"/>
            <a:r>
              <a:rPr lang="en-US" sz="2400" dirty="0" smtClean="0"/>
              <a:t>The answer is yes.</a:t>
            </a:r>
          </a:p>
          <a:p>
            <a:pPr algn="just"/>
            <a:r>
              <a:rPr lang="en-US" sz="2400" dirty="0" smtClean="0"/>
              <a:t> We can do it with the help of z-scores.</a:t>
            </a:r>
          </a:p>
          <a:p>
            <a:pPr algn="just"/>
            <a:endParaRPr lang="en-US" sz="2400" dirty="0" smtClean="0"/>
          </a:p>
          <a:p>
            <a:pPr algn="just"/>
            <a:r>
              <a:rPr lang="en-US" sz="2400" dirty="0" smtClean="0"/>
              <a:t>You see, z-scores has same basic</a:t>
            </a:r>
            <a:r>
              <a:rPr lang="en-US" sz="2400" b="1" dirty="0" smtClean="0"/>
              <a:t> ruler </a:t>
            </a:r>
            <a:r>
              <a:rPr lang="en-US" sz="2400" dirty="0" smtClean="0"/>
              <a:t>regardless of scale.</a:t>
            </a:r>
            <a:endParaRPr lang="en-US" sz="2400" dirty="0"/>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Autofit/>
          </a:bodyPr>
          <a:lstStyle/>
          <a:p>
            <a:pPr algn="just"/>
            <a:r>
              <a:rPr lang="en-US" sz="2000" dirty="0" smtClean="0"/>
              <a:t>First, we start with the difference between a single score and the mean of the distribution that that score came from.</a:t>
            </a:r>
          </a:p>
          <a:p>
            <a:pPr algn="just"/>
            <a:r>
              <a:rPr lang="en-US" sz="2000" dirty="0" smtClean="0"/>
              <a:t>For </a:t>
            </a:r>
            <a:r>
              <a:rPr lang="en-US" sz="2000" dirty="0" err="1" smtClean="0"/>
              <a:t>Kiran</a:t>
            </a:r>
            <a:r>
              <a:rPr lang="en-US" sz="2000" dirty="0" smtClean="0"/>
              <a:t>, the mean of his distribution (or his class) was 74, while for </a:t>
            </a:r>
            <a:r>
              <a:rPr lang="en-US" sz="2000" dirty="0" err="1" smtClean="0"/>
              <a:t>Nikitha</a:t>
            </a:r>
            <a:r>
              <a:rPr lang="en-US" sz="2000" dirty="0" smtClean="0"/>
              <a:t> her mean was 80.</a:t>
            </a:r>
          </a:p>
          <a:p>
            <a:pPr algn="just"/>
            <a:endParaRPr lang="en-US" sz="2000" dirty="0" smtClean="0"/>
          </a:p>
          <a:p>
            <a:pPr algn="just"/>
            <a:r>
              <a:rPr lang="en-US" sz="2000" dirty="0" err="1" smtClean="0"/>
              <a:t>Kiran</a:t>
            </a:r>
            <a:r>
              <a:rPr lang="en-US" sz="2000" dirty="0" smtClean="0"/>
              <a:t> = 83 - 74</a:t>
            </a:r>
          </a:p>
          <a:p>
            <a:pPr algn="just"/>
            <a:r>
              <a:rPr lang="en-US" sz="2000" dirty="0" err="1" smtClean="0"/>
              <a:t>Nikitha</a:t>
            </a:r>
            <a:r>
              <a:rPr lang="en-US" sz="2000" dirty="0" smtClean="0"/>
              <a:t>  = 89 - 80</a:t>
            </a:r>
          </a:p>
          <a:p>
            <a:pPr algn="just"/>
            <a:endParaRPr lang="en-US" sz="2000" dirty="0" smtClean="0"/>
          </a:p>
          <a:p>
            <a:pPr algn="just"/>
            <a:r>
              <a:rPr lang="en-US" sz="2000" dirty="0" smtClean="0"/>
              <a:t> Both </a:t>
            </a:r>
            <a:r>
              <a:rPr lang="en-US" sz="2000" dirty="0" err="1" smtClean="0"/>
              <a:t>Kiran</a:t>
            </a:r>
            <a:r>
              <a:rPr lang="en-US" sz="2000" dirty="0" smtClean="0"/>
              <a:t> and </a:t>
            </a:r>
            <a:r>
              <a:rPr lang="en-US" sz="2000" dirty="0" err="1" smtClean="0"/>
              <a:t>Nikitha</a:t>
            </a:r>
            <a:r>
              <a:rPr lang="en-US" sz="2000" dirty="0" smtClean="0"/>
              <a:t> show a difference to the mean of 9 points. But that's not the whole story: each distribution has a measure of center and a measure of SPREAD.</a:t>
            </a:r>
          </a:p>
          <a:p>
            <a:pPr algn="just"/>
            <a:r>
              <a:rPr lang="en-US" sz="2000" dirty="0" smtClean="0"/>
              <a:t>In our case, because we're assuming a normal, symmetrical, distribution, the Standard Deviation is the measure of choice for spread.</a:t>
            </a:r>
          </a:p>
          <a:p>
            <a:pPr algn="just"/>
            <a:r>
              <a:rPr lang="en-US" sz="2000" dirty="0" smtClean="0"/>
              <a:t>We take the difference that we've already found, and we divide by the Standard Deviation of each distribution.</a:t>
            </a:r>
          </a:p>
          <a:p>
            <a:pPr algn="just"/>
            <a:endParaRPr lang="en-US" sz="1100" dirty="0" smtClean="0"/>
          </a:p>
          <a:p>
            <a:pPr algn="just"/>
            <a:r>
              <a:rPr lang="en-US" sz="2000" dirty="0" err="1" smtClean="0"/>
              <a:t>Kiran's</a:t>
            </a:r>
            <a:r>
              <a:rPr lang="en-US" sz="2000" dirty="0" smtClean="0"/>
              <a:t> distribution Standard Deviation is 4, while for </a:t>
            </a:r>
            <a:r>
              <a:rPr lang="en-US" sz="2000" dirty="0" err="1" smtClean="0"/>
              <a:t>Nikitha</a:t>
            </a:r>
            <a:r>
              <a:rPr lang="en-US" sz="2000" dirty="0" smtClean="0"/>
              <a:t>, her distribution Standard Deviation is 6. </a:t>
            </a:r>
          </a:p>
          <a:p>
            <a:pPr algn="just"/>
            <a:r>
              <a:rPr lang="en-US" sz="2000" dirty="0" smtClean="0"/>
              <a:t>(83 – 74)/4 = 2.25</a:t>
            </a:r>
          </a:p>
          <a:p>
            <a:pPr algn="just"/>
            <a:r>
              <a:rPr lang="en-US" sz="2000" dirty="0" smtClean="0"/>
              <a:t>(89 – 80)/6 = 1.5</a:t>
            </a:r>
          </a:p>
          <a:p>
            <a:pPr algn="just"/>
            <a:endParaRPr lang="en-US" sz="2000" dirty="0" smtClean="0"/>
          </a:p>
          <a:p>
            <a:endParaRPr lang="en-US" sz="1600" dirty="0" smtClean="0"/>
          </a:p>
          <a:p>
            <a:endParaRPr lang="en-US" sz="1600" dirty="0" smtClean="0"/>
          </a:p>
        </p:txBody>
      </p:sp>
      <p:pic>
        <p:nvPicPr>
          <p:cNvPr id="110595" name="Picture 3"/>
          <p:cNvPicPr>
            <a:picLocks noChangeAspect="1" noChangeArrowheads="1"/>
          </p:cNvPicPr>
          <p:nvPr/>
        </p:nvPicPr>
        <p:blipFill>
          <a:blip r:embed="rId2"/>
          <a:srcRect/>
          <a:stretch>
            <a:fillRect/>
          </a:stretch>
        </p:blipFill>
        <p:spPr bwMode="auto">
          <a:xfrm>
            <a:off x="2514600" y="1828800"/>
            <a:ext cx="1400175" cy="561975"/>
          </a:xfrm>
          <a:prstGeom prst="rect">
            <a:avLst/>
          </a:prstGeom>
          <a:noFill/>
          <a:ln w="9525">
            <a:noFill/>
            <a:miter lim="800000"/>
            <a:headEnd/>
            <a:tailEnd/>
          </a:ln>
          <a:effectLst/>
        </p:spPr>
      </p:pic>
      <p:pic>
        <p:nvPicPr>
          <p:cNvPr id="110597" name="Picture 5"/>
          <p:cNvPicPr>
            <a:picLocks noChangeAspect="1" noChangeArrowheads="1"/>
          </p:cNvPicPr>
          <p:nvPr/>
        </p:nvPicPr>
        <p:blipFill>
          <a:blip r:embed="rId3"/>
          <a:srcRect/>
          <a:stretch>
            <a:fillRect/>
          </a:stretch>
        </p:blipFill>
        <p:spPr bwMode="auto">
          <a:xfrm>
            <a:off x="6019800" y="1828800"/>
            <a:ext cx="1419225" cy="638175"/>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Autofit/>
          </a:bodyPr>
          <a:lstStyle/>
          <a:p>
            <a:pPr algn="just"/>
            <a:r>
              <a:rPr lang="en-US" sz="2400" dirty="0" smtClean="0"/>
              <a:t>So, if we solve for both z-scores, we find that </a:t>
            </a:r>
            <a:r>
              <a:rPr lang="en-US" sz="2400" dirty="0" err="1" smtClean="0"/>
              <a:t>Kiran’s</a:t>
            </a:r>
            <a:r>
              <a:rPr lang="en-US" sz="2400" dirty="0" smtClean="0"/>
              <a:t> z-score of exam performance is 2.25, while for </a:t>
            </a:r>
            <a:r>
              <a:rPr lang="en-US" sz="2400" dirty="0" err="1" smtClean="0"/>
              <a:t>Nikitha</a:t>
            </a:r>
            <a:r>
              <a:rPr lang="en-US" sz="2400" dirty="0" smtClean="0"/>
              <a:t>, her z-score for her performance is 1.5.</a:t>
            </a:r>
          </a:p>
          <a:p>
            <a:pPr algn="just"/>
            <a:endParaRPr lang="en-US" sz="1400" dirty="0" smtClean="0"/>
          </a:p>
          <a:p>
            <a:pPr algn="just"/>
            <a:r>
              <a:rPr lang="en-US" sz="2400" dirty="0" smtClean="0"/>
              <a:t>So, who performed better?</a:t>
            </a:r>
          </a:p>
          <a:p>
            <a:pPr algn="just"/>
            <a:endParaRPr lang="en-US" sz="1400" dirty="0" smtClean="0"/>
          </a:p>
          <a:p>
            <a:pPr algn="just"/>
            <a:r>
              <a:rPr lang="en-US" sz="2400" dirty="0" smtClean="0"/>
              <a:t>Well </a:t>
            </a:r>
            <a:r>
              <a:rPr lang="en-US" sz="2400" dirty="0" err="1" smtClean="0"/>
              <a:t>Nikitha</a:t>
            </a:r>
            <a:r>
              <a:rPr lang="en-US" sz="2400" dirty="0" smtClean="0"/>
              <a:t> got a HIGHER raw score, but her class did better overall (maybe it was just an easier exam).</a:t>
            </a:r>
          </a:p>
          <a:p>
            <a:pPr algn="just"/>
            <a:endParaRPr lang="en-US" sz="2400" dirty="0" smtClean="0"/>
          </a:p>
          <a:p>
            <a:pPr algn="just"/>
            <a:r>
              <a:rPr lang="en-US" sz="2400" dirty="0" smtClean="0"/>
              <a:t>And more importantly, </a:t>
            </a:r>
            <a:r>
              <a:rPr lang="en-US" sz="2400" dirty="0" err="1" smtClean="0"/>
              <a:t>Nikitha's</a:t>
            </a:r>
            <a:r>
              <a:rPr lang="en-US" sz="2400" dirty="0" smtClean="0"/>
              <a:t> class had a larger SD. It had more spread around the mean.</a:t>
            </a:r>
          </a:p>
          <a:p>
            <a:pPr algn="just"/>
            <a:endParaRPr lang="en-US" sz="2400" dirty="0" smtClean="0"/>
          </a:p>
          <a:p>
            <a:pPr algn="just"/>
            <a:r>
              <a:rPr lang="en-US" sz="2400" dirty="0" smtClean="0"/>
              <a:t>So on the "ruler" of performance - </a:t>
            </a:r>
            <a:r>
              <a:rPr lang="en-US" sz="2400" dirty="0" err="1" smtClean="0"/>
              <a:t>Kiran</a:t>
            </a:r>
            <a:r>
              <a:rPr lang="en-US" sz="2400" dirty="0" smtClean="0"/>
              <a:t> was 2.25 units better than average, while, for </a:t>
            </a:r>
            <a:r>
              <a:rPr lang="en-US" sz="2400" dirty="0" err="1" smtClean="0"/>
              <a:t>Nikitha</a:t>
            </a:r>
            <a:r>
              <a:rPr lang="en-US" sz="2400" dirty="0" smtClean="0"/>
              <a:t>, she was only 1.5 units better than average.</a:t>
            </a:r>
          </a:p>
          <a:p>
            <a:pPr algn="just"/>
            <a:endParaRPr lang="en-US" sz="1400" dirty="0" smtClean="0"/>
          </a:p>
          <a:p>
            <a:pPr algn="just"/>
            <a:r>
              <a:rPr lang="en-US" sz="2400" dirty="0" smtClean="0"/>
              <a:t>And we call these particular units z-scores.</a:t>
            </a:r>
          </a:p>
          <a:p>
            <a:pPr algn="just"/>
            <a:endParaRPr lang="en-US" sz="2400" dirty="0"/>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lgn="just"/>
            <a:r>
              <a:rPr lang="en-US" sz="2400" dirty="0" smtClean="0"/>
              <a:t>Now it turns out that the normal distribution, this wonderful curve, has some really stable properties that allow us to find out the percentage of cases that fall both above or below or inside or outside </a:t>
            </a:r>
            <a:r>
              <a:rPr lang="en-US" sz="2400" dirty="0" err="1" smtClean="0"/>
              <a:t>particuliar</a:t>
            </a:r>
            <a:r>
              <a:rPr lang="en-US" sz="2400" dirty="0" smtClean="0"/>
              <a:t> z-scores.</a:t>
            </a:r>
          </a:p>
          <a:p>
            <a:endParaRPr lang="en-US" sz="2400" dirty="0" smtClean="0"/>
          </a:p>
          <a:p>
            <a:r>
              <a:rPr lang="en-US" sz="2400" dirty="0" smtClean="0"/>
              <a:t>Here's the </a:t>
            </a:r>
            <a:r>
              <a:rPr lang="en-US" sz="2400" b="1" dirty="0" smtClean="0"/>
              <a:t>empirical rule</a:t>
            </a:r>
            <a:r>
              <a:rPr lang="en-US" sz="2400" dirty="0" smtClean="0"/>
              <a:t>: it's a great rough guideline to start with when it comes to area under the curve.</a:t>
            </a:r>
          </a:p>
          <a:p>
            <a:r>
              <a:rPr lang="en-US" sz="2400" dirty="0" smtClean="0"/>
              <a:t>Here's where the first Standard Deviation falls (right about where the curve changes).</a:t>
            </a:r>
          </a:p>
          <a:p>
            <a:pPr lvl="1"/>
            <a:r>
              <a:rPr lang="en-US" sz="2000" dirty="0" smtClean="0"/>
              <a:t>The empirical rule says that </a:t>
            </a:r>
            <a:r>
              <a:rPr lang="en-US" sz="2000" b="1" dirty="0" smtClean="0"/>
              <a:t>68% of the cases in this distribution</a:t>
            </a:r>
            <a:r>
              <a:rPr lang="en-US" sz="2000" dirty="0" smtClean="0"/>
              <a:t> will </a:t>
            </a:r>
            <a:r>
              <a:rPr lang="en-US" sz="2100" dirty="0" smtClean="0"/>
              <a:t>fall between these first Standard Deviations, of -1 and +1 for a z-score (one Standard Deviation below and 1 Standard Deviation above the mean)</a:t>
            </a:r>
            <a:r>
              <a:rPr lang="en-US" sz="2400" dirty="0" smtClean="0"/>
              <a:t>.</a:t>
            </a:r>
          </a:p>
          <a:p>
            <a:pPr lvl="1"/>
            <a:r>
              <a:rPr lang="en-US" sz="2000" b="1" dirty="0" smtClean="0"/>
              <a:t>95% of the cases will fall between -2 and +2 in terms of z scores or Standard </a:t>
            </a:r>
            <a:r>
              <a:rPr lang="en-US" sz="2400" dirty="0" smtClean="0"/>
              <a:t>Deviations</a:t>
            </a:r>
          </a:p>
          <a:p>
            <a:pPr lvl="1"/>
            <a:r>
              <a:rPr lang="en-US" sz="2400" dirty="0" smtClean="0"/>
              <a:t>99.7% will fall between -3 and +3.</a:t>
            </a:r>
          </a:p>
          <a:p>
            <a:r>
              <a:rPr lang="en-US" sz="2400" dirty="0" smtClean="0"/>
              <a:t>In actuality, we can find the proportion under the curve for ANY z-score we wish.</a:t>
            </a:r>
          </a:p>
          <a:p>
            <a:pPr algn="just"/>
            <a:endParaRPr lang="en-US" sz="2400" dirty="0"/>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3"/>
          <a:srcRect/>
          <a:stretch>
            <a:fillRect/>
          </a:stretch>
        </p:blipFill>
        <p:spPr bwMode="auto">
          <a:xfrm>
            <a:off x="0" y="0"/>
            <a:ext cx="9144000" cy="3276600"/>
          </a:xfrm>
          <a:prstGeom prst="rect">
            <a:avLst/>
          </a:prstGeom>
          <a:noFill/>
          <a:ln w="9525">
            <a:noFill/>
            <a:miter lim="800000"/>
            <a:headEnd/>
            <a:tailEnd/>
          </a:ln>
          <a:effectLst/>
        </p:spPr>
      </p:pic>
      <p:pic>
        <p:nvPicPr>
          <p:cNvPr id="9220" name="Picture 4"/>
          <p:cNvPicPr>
            <a:picLocks noChangeAspect="1" noChangeArrowheads="1"/>
          </p:cNvPicPr>
          <p:nvPr/>
        </p:nvPicPr>
        <p:blipFill>
          <a:blip r:embed="rId4"/>
          <a:srcRect/>
          <a:stretch>
            <a:fillRect/>
          </a:stretch>
        </p:blipFill>
        <p:spPr bwMode="auto">
          <a:xfrm>
            <a:off x="0" y="3581400"/>
            <a:ext cx="9144000" cy="3276600"/>
          </a:xfrm>
          <a:prstGeom prst="rect">
            <a:avLst/>
          </a:prstGeom>
          <a:noFill/>
          <a:ln w="9525">
            <a:noFill/>
            <a:miter lim="800000"/>
            <a:headEnd/>
            <a:tailEnd/>
          </a:ln>
          <a:effectLst/>
        </p:spPr>
      </p:pic>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lgn="just"/>
            <a:r>
              <a:rPr lang="en-US" sz="2000" dirty="0" smtClean="0"/>
              <a:t>Let's take a look at </a:t>
            </a:r>
            <a:r>
              <a:rPr lang="en-US" sz="2000" dirty="0" err="1" smtClean="0"/>
              <a:t>Kiran</a:t>
            </a:r>
            <a:r>
              <a:rPr lang="en-US" sz="2000" dirty="0" smtClean="0"/>
              <a:t> and </a:t>
            </a:r>
            <a:r>
              <a:rPr lang="en-US" sz="2000" dirty="0" err="1" smtClean="0"/>
              <a:t>Nikitha</a:t>
            </a:r>
            <a:r>
              <a:rPr lang="en-US" sz="2000" dirty="0" smtClean="0"/>
              <a:t> again.</a:t>
            </a:r>
          </a:p>
          <a:p>
            <a:pPr algn="just"/>
            <a:r>
              <a:rPr lang="en-US" sz="2000" dirty="0" smtClean="0"/>
              <a:t>Here's </a:t>
            </a:r>
            <a:r>
              <a:rPr lang="en-US" sz="2000" dirty="0" err="1" smtClean="0"/>
              <a:t>Nikitha's</a:t>
            </a:r>
            <a:r>
              <a:rPr lang="en-US" sz="2000" dirty="0" smtClean="0"/>
              <a:t> score of 89 and here is her assumed normal distribution </a:t>
            </a:r>
            <a:r>
              <a:rPr lang="en-US" sz="2000" b="1" dirty="0" smtClean="0"/>
              <a:t>with a mean of 80 and a Standard Deviation of 6. </a:t>
            </a:r>
            <a:r>
              <a:rPr lang="en-US" sz="2000" dirty="0" smtClean="0"/>
              <a:t>And here's her corresponding z-score of 1.5.</a:t>
            </a:r>
          </a:p>
          <a:p>
            <a:pPr algn="just"/>
            <a:r>
              <a:rPr lang="en-US" sz="2000" dirty="0" smtClean="0"/>
              <a:t>Using a z-table or a function in R, we can find that roughly 7% of her class performed better than her.</a:t>
            </a:r>
          </a:p>
          <a:p>
            <a:r>
              <a:rPr lang="en-US" sz="2000" dirty="0" smtClean="0"/>
              <a:t>While for John, on the other hand, with his specific distribution and his z score, we can see that only 1% performed better than him.</a:t>
            </a:r>
          </a:p>
          <a:p>
            <a:pPr algn="just">
              <a:buNone/>
            </a:pPr>
            <a:endParaRPr lang="en-US" sz="2000" dirty="0" smtClean="0"/>
          </a:p>
          <a:p>
            <a:pPr algn="just"/>
            <a:endParaRPr lang="en-US" sz="2000" dirty="0"/>
          </a:p>
        </p:txBody>
      </p:sp>
      <p:pic>
        <p:nvPicPr>
          <p:cNvPr id="111618" name="Picture 2"/>
          <p:cNvPicPr>
            <a:picLocks noChangeAspect="1" noChangeArrowheads="1"/>
          </p:cNvPicPr>
          <p:nvPr/>
        </p:nvPicPr>
        <p:blipFill>
          <a:blip r:embed="rId2"/>
          <a:srcRect/>
          <a:stretch>
            <a:fillRect/>
          </a:stretch>
        </p:blipFill>
        <p:spPr bwMode="auto">
          <a:xfrm>
            <a:off x="228600" y="2895600"/>
            <a:ext cx="4171950" cy="2438400"/>
          </a:xfrm>
          <a:prstGeom prst="rect">
            <a:avLst/>
          </a:prstGeom>
          <a:noFill/>
          <a:ln w="9525">
            <a:noFill/>
            <a:miter lim="800000"/>
            <a:headEnd/>
            <a:tailEnd/>
          </a:ln>
          <a:effectLst/>
        </p:spPr>
      </p:pic>
      <p:pic>
        <p:nvPicPr>
          <p:cNvPr id="111619" name="Picture 3"/>
          <p:cNvPicPr>
            <a:picLocks noChangeAspect="1" noChangeArrowheads="1"/>
          </p:cNvPicPr>
          <p:nvPr/>
        </p:nvPicPr>
        <p:blipFill>
          <a:blip r:embed="rId3"/>
          <a:srcRect/>
          <a:stretch>
            <a:fillRect/>
          </a:stretch>
        </p:blipFill>
        <p:spPr bwMode="auto">
          <a:xfrm>
            <a:off x="914400" y="5372100"/>
            <a:ext cx="3038475" cy="1485900"/>
          </a:xfrm>
          <a:prstGeom prst="rect">
            <a:avLst/>
          </a:prstGeom>
          <a:noFill/>
          <a:ln w="9525">
            <a:noFill/>
            <a:miter lim="800000"/>
            <a:headEnd/>
            <a:tailEnd/>
          </a:ln>
          <a:effectLst/>
        </p:spPr>
      </p:pic>
      <p:pic>
        <p:nvPicPr>
          <p:cNvPr id="111620" name="Picture 4"/>
          <p:cNvPicPr>
            <a:picLocks noChangeAspect="1" noChangeArrowheads="1"/>
          </p:cNvPicPr>
          <p:nvPr/>
        </p:nvPicPr>
        <p:blipFill>
          <a:blip r:embed="rId4"/>
          <a:srcRect/>
          <a:stretch>
            <a:fillRect/>
          </a:stretch>
        </p:blipFill>
        <p:spPr bwMode="auto">
          <a:xfrm>
            <a:off x="4724400" y="2971800"/>
            <a:ext cx="4095750" cy="3638550"/>
          </a:xfrm>
          <a:prstGeom prst="rect">
            <a:avLst/>
          </a:prstGeom>
          <a:noFill/>
          <a:ln w="9525">
            <a:noFill/>
            <a:miter lim="800000"/>
            <a:headEnd/>
            <a:tailEnd/>
          </a:ln>
          <a:effectLst/>
        </p:spPr>
      </p:pic>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smtClean="0"/>
              <a:t>Proportion under the curve</a:t>
            </a:r>
            <a:endParaRPr lang="en-US" dirty="0"/>
          </a:p>
        </p:txBody>
      </p:sp>
      <p:pic>
        <p:nvPicPr>
          <p:cNvPr id="4098" name="Picture 2"/>
          <p:cNvPicPr>
            <a:picLocks noChangeAspect="1" noChangeArrowheads="1"/>
          </p:cNvPicPr>
          <p:nvPr/>
        </p:nvPicPr>
        <p:blipFill>
          <a:blip r:embed="rId2"/>
          <a:srcRect/>
          <a:stretch>
            <a:fillRect/>
          </a:stretch>
        </p:blipFill>
        <p:spPr bwMode="auto">
          <a:xfrm>
            <a:off x="2044700" y="955675"/>
            <a:ext cx="5054600" cy="4946650"/>
          </a:xfrm>
          <a:prstGeom prst="rect">
            <a:avLst/>
          </a:prstGeom>
          <a:noFill/>
          <a:ln w="9525">
            <a:noFill/>
            <a:miter lim="800000"/>
            <a:headEnd/>
            <a:tailEnd/>
          </a:ln>
          <a:effectLst/>
        </p:spPr>
      </p:pic>
      <p:pic>
        <p:nvPicPr>
          <p:cNvPr id="4099" name="Picture 3"/>
          <p:cNvPicPr>
            <a:picLocks noGrp="1" noChangeAspect="1" noChangeArrowheads="1"/>
          </p:cNvPicPr>
          <p:nvPr>
            <p:ph idx="1"/>
          </p:nvPr>
        </p:nvPicPr>
        <p:blipFill>
          <a:blip r:embed="rId3"/>
          <a:srcRect/>
          <a:stretch>
            <a:fillRect/>
          </a:stretch>
        </p:blipFill>
        <p:spPr bwMode="auto">
          <a:xfrm>
            <a:off x="1721921" y="1143000"/>
            <a:ext cx="5700158" cy="5410200"/>
          </a:xfrm>
          <a:prstGeom prst="rect">
            <a:avLst/>
          </a:prstGeom>
          <a:noFill/>
          <a:ln w="9525">
            <a:no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5973763"/>
          </a:xfrm>
        </p:spPr>
        <p:txBody>
          <a:bodyPr/>
          <a:lstStyle/>
          <a:p>
            <a:r>
              <a:rPr lang="en-US" dirty="0" smtClean="0"/>
              <a:t> Adv of Z score is it work on any distribution scale.</a:t>
            </a:r>
          </a:p>
          <a:p>
            <a:r>
              <a:rPr lang="en-US" dirty="0" smtClean="0"/>
              <a:t>If </a:t>
            </a:r>
            <a:r>
              <a:rPr lang="en-US" dirty="0" err="1" smtClean="0"/>
              <a:t>jhons</a:t>
            </a:r>
            <a:r>
              <a:rPr lang="en-US" dirty="0" smtClean="0"/>
              <a:t> exam was out of 100 and </a:t>
            </a:r>
            <a:r>
              <a:rPr lang="en-US" dirty="0" err="1" smtClean="0"/>
              <a:t>Jaynes</a:t>
            </a:r>
            <a:r>
              <a:rPr lang="en-US" dirty="0" smtClean="0"/>
              <a:t> exam was out of 75 then we can still do it, by calculating the Z-score first.  </a:t>
            </a:r>
            <a:endParaRPr lang="en-US" dirty="0"/>
          </a:p>
        </p:txBody>
      </p:sp>
      <p:pic>
        <p:nvPicPr>
          <p:cNvPr id="5122" name="Picture 2"/>
          <p:cNvPicPr>
            <a:picLocks noChangeAspect="1" noChangeArrowheads="1"/>
          </p:cNvPicPr>
          <p:nvPr/>
        </p:nvPicPr>
        <p:blipFill>
          <a:blip r:embed="rId2"/>
          <a:srcRect/>
          <a:stretch>
            <a:fillRect/>
          </a:stretch>
        </p:blipFill>
        <p:spPr bwMode="auto">
          <a:xfrm>
            <a:off x="152400" y="2895600"/>
            <a:ext cx="8763000" cy="3886200"/>
          </a:xfrm>
          <a:prstGeom prst="rect">
            <a:avLst/>
          </a:prstGeom>
          <a:noFill/>
          <a:ln w="9525">
            <a:noFill/>
            <a:miter lim="800000"/>
            <a:headEnd/>
            <a:tailEnd/>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lgn="just"/>
            <a:r>
              <a:rPr lang="en-US" sz="2400" dirty="0" smtClean="0"/>
              <a:t>So, if we wanted to see who preformed better on an exam where </a:t>
            </a:r>
            <a:r>
              <a:rPr lang="en-US" sz="2400" dirty="0" err="1" smtClean="0"/>
              <a:t>kiran's</a:t>
            </a:r>
            <a:r>
              <a:rPr lang="en-US" sz="2400" dirty="0" smtClean="0"/>
              <a:t> exam was actually out of 100 and </a:t>
            </a:r>
            <a:r>
              <a:rPr lang="en-US" sz="2400" dirty="0" err="1" smtClean="0"/>
              <a:t>Nikitha's</a:t>
            </a:r>
            <a:r>
              <a:rPr lang="en-US" sz="2400" dirty="0" smtClean="0"/>
              <a:t> exam was out of 75 points, we could </a:t>
            </a:r>
            <a:r>
              <a:rPr lang="en-US" sz="2400" b="1" dirty="0" smtClean="0"/>
              <a:t>STILL</a:t>
            </a:r>
            <a:r>
              <a:rPr lang="en-US" sz="2400" dirty="0" smtClean="0"/>
              <a:t> do it.</a:t>
            </a:r>
          </a:p>
          <a:p>
            <a:pPr algn="just"/>
            <a:endParaRPr lang="en-US" sz="2400" dirty="0" smtClean="0"/>
          </a:p>
          <a:p>
            <a:pPr algn="just"/>
            <a:r>
              <a:rPr lang="en-US" sz="2400" dirty="0" smtClean="0"/>
              <a:t>We simply convert to z-scores first.</a:t>
            </a:r>
          </a:p>
          <a:p>
            <a:pPr algn="just"/>
            <a:endParaRPr lang="en-US" sz="2400" dirty="0" smtClean="0"/>
          </a:p>
          <a:p>
            <a:pPr algn="just"/>
            <a:r>
              <a:rPr lang="en-US" sz="2400" dirty="0" smtClean="0"/>
              <a:t>So, to answer our question of who did better on the exam, and get the added bonus of finding the percent of distribution that reflects that performance, we can use z-scores.</a:t>
            </a:r>
          </a:p>
          <a:p>
            <a:pPr algn="just"/>
            <a:endParaRPr lang="en-US" sz="2400" dirty="0"/>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60" y="5080"/>
            <a:ext cx="9133840" cy="6852920"/>
          </a:xfrm>
        </p:spPr>
        <p:txBody>
          <a:bodyPr>
            <a:normAutofit fontScale="77500" lnSpcReduction="20000"/>
          </a:bodyPr>
          <a:lstStyle/>
          <a:p>
            <a:pPr algn="just"/>
            <a:endParaRPr lang="en-US" dirty="0" smtClean="0"/>
          </a:p>
          <a:p>
            <a:pPr algn="just"/>
            <a:r>
              <a:rPr lang="en-US" dirty="0" smtClean="0"/>
              <a:t>Let's take a look at the variable of "Accident" - the percent of accidents THOUGHT to occur from driving in inclement weather.</a:t>
            </a:r>
          </a:p>
          <a:p>
            <a:pPr algn="just"/>
            <a:endParaRPr lang="en-US" dirty="0" smtClean="0"/>
          </a:p>
          <a:p>
            <a:pPr algn="just"/>
            <a:r>
              <a:rPr lang="en-US" dirty="0" smtClean="0"/>
              <a:t>This is a belief question.</a:t>
            </a:r>
          </a:p>
          <a:p>
            <a:pPr algn="just"/>
            <a:endParaRPr lang="en-US" dirty="0" smtClean="0"/>
          </a:p>
          <a:p>
            <a:pPr algn="just"/>
            <a:r>
              <a:rPr lang="en-US" dirty="0" smtClean="0"/>
              <a:t>"Can we visually summarize the participant's belief about accidents during inclement weather?“ Yes- with another table.</a:t>
            </a:r>
          </a:p>
          <a:p>
            <a:pPr algn="just"/>
            <a:endParaRPr lang="en-US" b="1" dirty="0" smtClean="0"/>
          </a:p>
          <a:p>
            <a:pPr algn="just"/>
            <a:r>
              <a:rPr lang="en-US" b="1" dirty="0" smtClean="0"/>
              <a:t>Since this new variable has a large span (from 0 to 100), </a:t>
            </a:r>
            <a:r>
              <a:rPr lang="en-US" dirty="0" smtClean="0"/>
              <a:t>we'll use Grouped Frequency Table.</a:t>
            </a:r>
          </a:p>
          <a:p>
            <a:pPr algn="just"/>
            <a:endParaRPr lang="en-US" dirty="0" smtClean="0"/>
          </a:p>
          <a:p>
            <a:pPr algn="just"/>
            <a:r>
              <a:rPr lang="en-US" dirty="0" smtClean="0"/>
              <a:t>Grouped because the variable's range is so large, and we want to chunk or bin the data into smaller, more manageable ranges.</a:t>
            </a:r>
          </a:p>
          <a:p>
            <a:pPr algn="just"/>
            <a:endParaRPr lang="en-US" dirty="0" smtClean="0"/>
          </a:p>
          <a:p>
            <a:pPr algn="just"/>
            <a:r>
              <a:rPr lang="en-US" dirty="0" smtClean="0"/>
              <a:t>Most of the time we want to shoot for about 10 bins in our frequency tables or 10 rows. So let's chunk our data by 10.</a:t>
            </a:r>
          </a:p>
          <a:p>
            <a:pPr algn="just"/>
            <a:endParaRPr lang="en-US" dirty="0" smtClean="0"/>
          </a:p>
          <a:p>
            <a:pPr algn="just"/>
            <a:endParaRPr lang="en-US" dirty="0"/>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982681"/>
          </a:xfrm>
          <a:prstGeom prst="rect">
            <a:avLst/>
          </a:prstGeom>
        </p:spPr>
        <p:txBody>
          <a:bodyPr wrap="square">
            <a:spAutoFit/>
          </a:bodyPr>
          <a:lstStyle/>
          <a:p>
            <a:pPr algn="ctr">
              <a:lnSpc>
                <a:spcPct val="150000"/>
              </a:lnSpc>
            </a:pPr>
            <a:r>
              <a:rPr lang="en-US" sz="2400" b="1" dirty="0" smtClean="0"/>
              <a:t>Measure of centre</a:t>
            </a:r>
          </a:p>
          <a:p>
            <a:pPr>
              <a:lnSpc>
                <a:spcPct val="150000"/>
              </a:lnSpc>
            </a:pPr>
            <a:r>
              <a:rPr lang="en-US" dirty="0" smtClean="0"/>
              <a:t>When we numerically summarize a variable from our dataset in statistics, </a:t>
            </a:r>
            <a:r>
              <a:rPr lang="en-US" u="sng" dirty="0" smtClean="0"/>
              <a:t>we want two main things.</a:t>
            </a:r>
          </a:p>
          <a:p>
            <a:pPr>
              <a:lnSpc>
                <a:spcPct val="150000"/>
              </a:lnSpc>
            </a:pPr>
            <a:r>
              <a:rPr lang="en-US" dirty="0" smtClean="0"/>
              <a:t>1. We want to give them a measure of the variable's center, </a:t>
            </a:r>
          </a:p>
          <a:p>
            <a:pPr>
              <a:lnSpc>
                <a:spcPct val="150000"/>
              </a:lnSpc>
            </a:pPr>
            <a:r>
              <a:rPr lang="en-US" b="1" dirty="0" smtClean="0"/>
              <a:t>2. measure of the variable's spread </a:t>
            </a:r>
            <a:r>
              <a:rPr lang="en-US" dirty="0" smtClean="0"/>
              <a:t>around that center.</a:t>
            </a:r>
          </a:p>
          <a:p>
            <a:pPr>
              <a:lnSpc>
                <a:spcPct val="150000"/>
              </a:lnSpc>
            </a:pPr>
            <a:endParaRPr lang="en-US" sz="1100" dirty="0" smtClean="0"/>
          </a:p>
          <a:p>
            <a:pPr>
              <a:lnSpc>
                <a:spcPct val="150000"/>
              </a:lnSpc>
            </a:pPr>
            <a:r>
              <a:rPr lang="en-US" dirty="0" smtClean="0"/>
              <a:t>when it comes to the measure of center.</a:t>
            </a:r>
          </a:p>
          <a:p>
            <a:pPr>
              <a:lnSpc>
                <a:spcPct val="150000"/>
              </a:lnSpc>
            </a:pPr>
            <a:r>
              <a:rPr lang="en-US" dirty="0" smtClean="0"/>
              <a:t>      We've got the mean, the median, and the mode.</a:t>
            </a:r>
          </a:p>
          <a:p>
            <a:pPr>
              <a:lnSpc>
                <a:spcPct val="150000"/>
              </a:lnSpc>
            </a:pPr>
            <a:endParaRPr lang="en-US" sz="1050" dirty="0" smtClean="0"/>
          </a:p>
          <a:p>
            <a:pPr>
              <a:lnSpc>
                <a:spcPct val="150000"/>
              </a:lnSpc>
            </a:pPr>
            <a:r>
              <a:rPr lang="en-US" dirty="0" smtClean="0"/>
              <a:t>For our measure of spread, </a:t>
            </a:r>
          </a:p>
          <a:p>
            <a:pPr>
              <a:lnSpc>
                <a:spcPct val="150000"/>
              </a:lnSpc>
            </a:pPr>
            <a:r>
              <a:rPr lang="en-US" dirty="0" smtClean="0"/>
              <a:t>      We have the candidates of </a:t>
            </a:r>
            <a:r>
              <a:rPr lang="en-US" b="1" dirty="0" smtClean="0"/>
              <a:t>Standard Deviation</a:t>
            </a:r>
            <a:r>
              <a:rPr lang="en-US" dirty="0" smtClean="0"/>
              <a:t> or the </a:t>
            </a:r>
            <a:r>
              <a:rPr lang="en-US" b="1" dirty="0" smtClean="0"/>
              <a:t>Interquartile Range </a:t>
            </a:r>
            <a:r>
              <a:rPr lang="en-US" dirty="0" smtClean="0"/>
              <a:t>(or IQR).</a:t>
            </a:r>
            <a:endParaRPr lang="en-US" u="sng" dirty="0" smtClean="0"/>
          </a:p>
          <a:p>
            <a:pPr>
              <a:lnSpc>
                <a:spcPct val="150000"/>
              </a:lnSpc>
            </a:pPr>
            <a:r>
              <a:rPr lang="en-US" b="1" u="sng" dirty="0" smtClean="0"/>
              <a:t>Headlines that include a measure of mean.</a:t>
            </a:r>
          </a:p>
          <a:p>
            <a:pPr>
              <a:lnSpc>
                <a:spcPct val="150000"/>
              </a:lnSpc>
              <a:buFont typeface="Arial" pitchFamily="34" charset="0"/>
              <a:buChar char="•"/>
            </a:pPr>
            <a:r>
              <a:rPr lang="en-US" dirty="0" smtClean="0"/>
              <a:t>   Average Workweek In America Is Actually Much Longer Than 40 Hours A Week</a:t>
            </a:r>
          </a:p>
          <a:p>
            <a:pPr>
              <a:lnSpc>
                <a:spcPct val="150000"/>
              </a:lnSpc>
              <a:buFont typeface="Arial" pitchFamily="34" charset="0"/>
              <a:buChar char="•"/>
            </a:pPr>
            <a:r>
              <a:rPr lang="en-US" dirty="0" smtClean="0"/>
              <a:t>   Average Student Debt Climbs To $29,000</a:t>
            </a:r>
          </a:p>
          <a:p>
            <a:pPr>
              <a:lnSpc>
                <a:spcPct val="150000"/>
              </a:lnSpc>
              <a:buFont typeface="Arial" pitchFamily="34" charset="0"/>
              <a:buChar char="•"/>
            </a:pPr>
            <a:r>
              <a:rPr lang="en-US" dirty="0" smtClean="0"/>
              <a:t>   House Prices Almost Five Times the Average, Local Salary</a:t>
            </a:r>
          </a:p>
          <a:p>
            <a:pPr>
              <a:lnSpc>
                <a:spcPct val="150000"/>
              </a:lnSpc>
              <a:buFont typeface="Arial" pitchFamily="34" charset="0"/>
              <a:buChar char="•"/>
            </a:pPr>
            <a:r>
              <a:rPr lang="en-US" dirty="0" smtClean="0"/>
              <a:t>   Sea Levels Rising In Antarctica Have Been </a:t>
            </a:r>
            <a:r>
              <a:rPr lang="en-US" u="sng" dirty="0" smtClean="0"/>
              <a:t>Nearly A Third Faster Than The Global Average</a:t>
            </a:r>
          </a:p>
          <a:p>
            <a:pPr>
              <a:lnSpc>
                <a:spcPct val="150000"/>
              </a:lnSpc>
            </a:pPr>
            <a:endParaRPr 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fontScale="85000" lnSpcReduction="10000"/>
          </a:bodyPr>
          <a:lstStyle/>
          <a:p>
            <a:pPr algn="just"/>
            <a:r>
              <a:rPr lang="en-US" dirty="0" smtClean="0"/>
              <a:t>Just like we did with categorical data, we want to count the number of rows that fit a certain criteria.</a:t>
            </a:r>
          </a:p>
          <a:p>
            <a:pPr algn="just"/>
            <a:endParaRPr lang="en-US" dirty="0" smtClean="0"/>
          </a:p>
          <a:p>
            <a:pPr algn="just"/>
            <a:r>
              <a:rPr lang="en-US" dirty="0" smtClean="0"/>
              <a:t>The number of rows that fit the 0 to 10% bin is 3; the number of rows that fit the 10 to 20% bin is 2 and so on.</a:t>
            </a:r>
            <a:br>
              <a:rPr lang="en-US" dirty="0" smtClean="0"/>
            </a:br>
            <a:r>
              <a:rPr lang="en-US" dirty="0" smtClean="0"/>
              <a:t>And now, we can make what's called a histogram.</a:t>
            </a:r>
          </a:p>
          <a:p>
            <a:pPr algn="just"/>
            <a:endParaRPr lang="en-US" dirty="0" smtClean="0"/>
          </a:p>
          <a:p>
            <a:pPr algn="just"/>
            <a:r>
              <a:rPr lang="en-US" dirty="0" smtClean="0"/>
              <a:t>Both the bar graph and the histogram COUNT the number of rows (or frequency), that a variable had a certain value afforded.</a:t>
            </a:r>
          </a:p>
          <a:p>
            <a:pPr algn="just"/>
            <a:endParaRPr lang="en-US" dirty="0" smtClean="0"/>
          </a:p>
          <a:p>
            <a:pPr algn="just"/>
            <a:r>
              <a:rPr lang="en-US" dirty="0" smtClean="0"/>
              <a:t>For the bar graph, that value is a category, and we show that by the separation of the bars in the graph.</a:t>
            </a:r>
          </a:p>
          <a:p>
            <a:pPr algn="just"/>
            <a:endParaRPr lang="en-US" dirty="0" smtClean="0"/>
          </a:p>
          <a:p>
            <a:pPr algn="just"/>
            <a:r>
              <a:rPr lang="en-US" dirty="0" smtClean="0"/>
              <a:t>But for a histogram, that value is numerical, and it's usually continuous.</a:t>
            </a:r>
            <a:endParaRPr lang="en-US" dirty="0"/>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0" y="0"/>
            <a:ext cx="9144000" cy="3511360"/>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0" y="3505200"/>
            <a:ext cx="5410200" cy="3352800"/>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a:srcRect/>
          <a:stretch>
            <a:fillRect/>
          </a:stretch>
        </p:blipFill>
        <p:spPr bwMode="auto">
          <a:xfrm>
            <a:off x="5638800" y="4114800"/>
            <a:ext cx="3390900" cy="1828800"/>
          </a:xfrm>
          <a:prstGeom prst="rect">
            <a:avLst/>
          </a:prstGeom>
          <a:noFill/>
          <a:ln w="9525">
            <a:noFill/>
            <a:miter lim="800000"/>
            <a:headEnd/>
            <a:tailEnd/>
          </a:ln>
          <a:effectLst/>
        </p:spPr>
      </p:pic>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066800"/>
          </a:xfrm>
        </p:spPr>
        <p:txBody>
          <a:bodyPr>
            <a:noAutofit/>
          </a:bodyPr>
          <a:lstStyle/>
          <a:p>
            <a:r>
              <a:rPr lang="en-US" sz="2800" b="1" dirty="0" smtClean="0"/>
              <a:t/>
            </a:r>
            <a:br>
              <a:rPr lang="en-US" sz="2800" b="1" dirty="0" smtClean="0"/>
            </a:br>
            <a:r>
              <a:rPr lang="en-US" sz="2800" b="1" dirty="0" smtClean="0"/>
              <a:t>How to run various descriptive statistics on a single numerical variable.</a:t>
            </a:r>
            <a:br>
              <a:rPr lang="en-US" sz="2800" b="1" dirty="0" smtClean="0"/>
            </a:br>
            <a:endParaRPr lang="en-US" sz="2800" b="1" dirty="0"/>
          </a:p>
        </p:txBody>
      </p:sp>
      <p:sp>
        <p:nvSpPr>
          <p:cNvPr id="3" name="Content Placeholder 2"/>
          <p:cNvSpPr>
            <a:spLocks noGrp="1"/>
          </p:cNvSpPr>
          <p:nvPr>
            <p:ph idx="1"/>
          </p:nvPr>
        </p:nvSpPr>
        <p:spPr>
          <a:xfrm>
            <a:off x="0" y="1066800"/>
            <a:ext cx="9144000" cy="5791200"/>
          </a:xfrm>
        </p:spPr>
        <p:txBody>
          <a:bodyPr>
            <a:normAutofit/>
          </a:bodyPr>
          <a:lstStyle/>
          <a:p>
            <a:pPr algn="just"/>
            <a:r>
              <a:rPr lang="en-US" sz="2400" dirty="0" smtClean="0"/>
              <a:t>we're going to be specifically looking at the </a:t>
            </a:r>
            <a:r>
              <a:rPr lang="en-US" sz="2400" b="1" dirty="0" smtClean="0"/>
              <a:t>age-at-intake</a:t>
            </a:r>
            <a:r>
              <a:rPr lang="en-US" sz="2400" dirty="0" smtClean="0"/>
              <a:t> variable, which is how old these animals were when they arrived at the shelter.</a:t>
            </a:r>
          </a:p>
          <a:p>
            <a:pPr algn="just"/>
            <a:endParaRPr lang="en-US" sz="2400" dirty="0" smtClean="0"/>
          </a:p>
          <a:p>
            <a:pPr algn="just"/>
            <a:r>
              <a:rPr lang="en-US" sz="2400" dirty="0" smtClean="0"/>
              <a:t>So there are a couple different measures of the center of a numeric distribution that we're going to learn how to calculate.</a:t>
            </a:r>
          </a:p>
          <a:p>
            <a:pPr algn="just">
              <a:buNone/>
            </a:pPr>
            <a:endParaRPr lang="en-US" sz="2400" dirty="0" smtClean="0"/>
          </a:p>
          <a:p>
            <a:pPr algn="just"/>
            <a:r>
              <a:rPr lang="en-US" sz="2400" dirty="0" smtClean="0"/>
              <a:t>So along with the measure of center, we typically want to talk about the spread, or the amount of variability in a variable.</a:t>
            </a:r>
          </a:p>
          <a:p>
            <a:pPr algn="just">
              <a:buNone/>
            </a:pPr>
            <a:r>
              <a:rPr lang="en-US" sz="2400" dirty="0" smtClean="0"/>
              <a:t> </a:t>
            </a:r>
            <a:endParaRPr lang="en-US" sz="240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lgn="just"/>
            <a:r>
              <a:rPr lang="en-US" sz="2400" dirty="0" smtClean="0"/>
              <a:t>Another way to describe the amount of spread in a variable </a:t>
            </a:r>
            <a:r>
              <a:rPr lang="en-US" sz="2400" b="1" dirty="0" smtClean="0"/>
              <a:t>is to report the five-number summary, which </a:t>
            </a:r>
            <a:r>
              <a:rPr lang="en-US" sz="2400" dirty="0" smtClean="0"/>
              <a:t>consists of the minimum, the maximum, the median or halfway point, and then also the first and third quartiles, which are what you use to calculate the </a:t>
            </a:r>
            <a:r>
              <a:rPr lang="en-US" sz="2400" dirty="0" err="1" smtClean="0"/>
              <a:t>interquartile</a:t>
            </a:r>
            <a:r>
              <a:rPr lang="en-US" sz="2400" dirty="0" smtClean="0"/>
              <a:t> range, which is sometimes reported as a measure of spread.</a:t>
            </a:r>
          </a:p>
          <a:p>
            <a:pPr algn="just"/>
            <a:endParaRPr lang="en-US" sz="2400" dirty="0"/>
          </a:p>
        </p:txBody>
      </p:sp>
      <p:pic>
        <p:nvPicPr>
          <p:cNvPr id="4" name="Picture 3"/>
          <p:cNvPicPr>
            <a:picLocks noChangeAspect="1" noChangeArrowheads="1"/>
          </p:cNvPicPr>
          <p:nvPr/>
        </p:nvPicPr>
        <p:blipFill>
          <a:blip r:embed="rId2"/>
          <a:srcRect/>
          <a:stretch>
            <a:fillRect/>
          </a:stretch>
        </p:blipFill>
        <p:spPr bwMode="auto">
          <a:xfrm>
            <a:off x="1981200" y="2209800"/>
            <a:ext cx="5791200" cy="4419600"/>
          </a:xfrm>
          <a:prstGeom prst="rect">
            <a:avLst/>
          </a:prstGeom>
          <a:noFill/>
          <a:ln w="9525">
            <a:noFill/>
            <a:miter lim="800000"/>
            <a:headEnd/>
            <a:tailEnd/>
          </a:ln>
          <a:effec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a:buNone/>
            </a:pPr>
            <a:r>
              <a:rPr lang="en-US" b="1" dirty="0" smtClean="0"/>
              <a:t>1</a:t>
            </a:r>
            <a:r>
              <a:rPr lang="en-US" sz="2800" b="1" dirty="0" smtClean="0"/>
              <a:t>. Number of bins</a:t>
            </a:r>
          </a:p>
          <a:p>
            <a:r>
              <a:rPr lang="en-US" sz="2800" dirty="0" smtClean="0"/>
              <a:t>R chooses how to bin your data for you by default using an algorithm.</a:t>
            </a:r>
          </a:p>
          <a:p>
            <a:r>
              <a:rPr lang="en-US" sz="2800" dirty="0" smtClean="0"/>
              <a:t>We can see that right now from the output below that the breaks go from 17 to 32 by 1.  </a:t>
            </a:r>
          </a:p>
          <a:p>
            <a:r>
              <a:rPr lang="en-US" sz="2800" dirty="0" smtClean="0"/>
              <a:t>Use the </a:t>
            </a:r>
            <a:r>
              <a:rPr lang="en-US" sz="2800" b="1" dirty="0" smtClean="0"/>
              <a:t>breaks()</a:t>
            </a:r>
            <a:r>
              <a:rPr lang="en-US" sz="2800" dirty="0" smtClean="0"/>
              <a:t> option to change this in a number of ways. </a:t>
            </a:r>
          </a:p>
          <a:p>
            <a:pPr algn="ctr">
              <a:buNone/>
            </a:pPr>
            <a:r>
              <a:rPr lang="en-US" sz="2800" dirty="0" smtClean="0"/>
              <a:t>        </a:t>
            </a:r>
            <a:r>
              <a:rPr lang="en-US" sz="2800" b="1" dirty="0" err="1" smtClean="0"/>
              <a:t>hist</a:t>
            </a:r>
            <a:r>
              <a:rPr lang="en-US" sz="2800" b="1" dirty="0" smtClean="0"/>
              <a:t>(BMI, breaks=20, main=”Breaks=20″)</a:t>
            </a:r>
            <a:br>
              <a:rPr lang="en-US" sz="2800" b="1" dirty="0" smtClean="0"/>
            </a:br>
            <a:r>
              <a:rPr lang="en-US" sz="2800" b="1" dirty="0" err="1" smtClean="0"/>
              <a:t>hist</a:t>
            </a:r>
            <a:r>
              <a:rPr lang="en-US" sz="2800" b="1" dirty="0" smtClean="0"/>
              <a:t>(BMI, breaks=5, main=”Breaks=5″) </a:t>
            </a:r>
            <a:endParaRPr lang="en-US" sz="2800" b="1" dirty="0"/>
          </a:p>
        </p:txBody>
      </p:sp>
      <p:pic>
        <p:nvPicPr>
          <p:cNvPr id="3075" name="Picture 3"/>
          <p:cNvPicPr>
            <a:picLocks noChangeAspect="1" noChangeArrowheads="1"/>
          </p:cNvPicPr>
          <p:nvPr/>
        </p:nvPicPr>
        <p:blipFill>
          <a:blip r:embed="rId2"/>
          <a:srcRect/>
          <a:stretch>
            <a:fillRect/>
          </a:stretch>
        </p:blipFill>
        <p:spPr bwMode="auto">
          <a:xfrm>
            <a:off x="1447800" y="4038600"/>
            <a:ext cx="6858000" cy="2667000"/>
          </a:xfrm>
          <a:prstGeom prst="rect">
            <a:avLst/>
          </a:prstGeom>
          <a:noFill/>
          <a:ln w="9525">
            <a:noFill/>
            <a:miter lim="800000"/>
            <a:headEnd/>
            <a:tailEnd/>
          </a:ln>
          <a:effec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algn="just"/>
            <a:r>
              <a:rPr lang="en-US" sz="2800" dirty="0" smtClean="0">
                <a:solidFill>
                  <a:srgbClr val="444444"/>
                </a:solidFill>
                <a:latin typeface="Times New Roman"/>
              </a:rPr>
              <a:t>The bins don’t correspond to exactly the number you put in, because of the way R runs its algorithm to break up the data but it gives you generally what you want</a:t>
            </a:r>
            <a:r>
              <a:rPr lang="en-US" dirty="0" smtClean="0">
                <a:solidFill>
                  <a:srgbClr val="444444"/>
                </a:solidFill>
                <a:latin typeface="Times New Roman"/>
              </a:rPr>
              <a:t>.</a:t>
            </a:r>
          </a:p>
          <a:p>
            <a:pPr algn="just"/>
            <a:r>
              <a:rPr lang="en-US" sz="2800" dirty="0" smtClean="0">
                <a:solidFill>
                  <a:srgbClr val="444444"/>
                </a:solidFill>
                <a:latin typeface="Times New Roman"/>
              </a:rPr>
              <a:t>If you want more control over exactly the breakpoints between bins, you can be more precise with the breaks() option and give it a vector of breakpoints.</a:t>
            </a:r>
          </a:p>
          <a:p>
            <a:pPr algn="ctr">
              <a:buNone/>
            </a:pPr>
            <a:endParaRPr lang="en-US" sz="1000" dirty="0" smtClean="0"/>
          </a:p>
          <a:p>
            <a:pPr algn="ctr">
              <a:buNone/>
            </a:pPr>
            <a:r>
              <a:rPr lang="en-US" sz="2800" b="1" dirty="0" err="1" smtClean="0"/>
              <a:t>hist</a:t>
            </a:r>
            <a:r>
              <a:rPr lang="en-US" sz="2800" b="1" dirty="0" smtClean="0"/>
              <a:t>(BMI, breaks=c(17,20,23,26,29,32), main=”Breaks is vector of breakpoints”)</a:t>
            </a:r>
            <a:r>
              <a:rPr lang="en-US" sz="2800" b="1" dirty="0" smtClean="0">
                <a:solidFill>
                  <a:srgbClr val="444444"/>
                </a:solidFill>
                <a:latin typeface="Times New Roman"/>
              </a:rPr>
              <a:t> </a:t>
            </a:r>
            <a:r>
              <a:rPr lang="en-US" b="1" dirty="0" smtClean="0">
                <a:solidFill>
                  <a:srgbClr val="444444"/>
                </a:solidFill>
                <a:latin typeface="Times New Roman"/>
              </a:rPr>
              <a:t> </a:t>
            </a:r>
            <a:endParaRPr lang="en-US" b="1" dirty="0"/>
          </a:p>
        </p:txBody>
      </p:sp>
      <p:pic>
        <p:nvPicPr>
          <p:cNvPr id="4099" name="Picture 3"/>
          <p:cNvPicPr>
            <a:picLocks noChangeAspect="1" noChangeArrowheads="1"/>
          </p:cNvPicPr>
          <p:nvPr/>
        </p:nvPicPr>
        <p:blipFill>
          <a:blip r:embed="rId2"/>
          <a:srcRect/>
          <a:stretch>
            <a:fillRect/>
          </a:stretch>
        </p:blipFill>
        <p:spPr bwMode="auto">
          <a:xfrm>
            <a:off x="1600200" y="3962400"/>
            <a:ext cx="5486400" cy="2895600"/>
          </a:xfrm>
          <a:prstGeom prst="rect">
            <a:avLst/>
          </a:prstGeom>
          <a:noFill/>
          <a:ln w="9525">
            <a:noFill/>
            <a:miter lim="800000"/>
            <a:headEnd/>
            <a:tailEnd/>
          </a:ln>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705600"/>
          </a:xfrm>
        </p:spPr>
        <p:txBody>
          <a:bodyPr>
            <a:normAutofit fontScale="92500" lnSpcReduction="10000"/>
          </a:bodyPr>
          <a:lstStyle/>
          <a:p>
            <a:pPr algn="just"/>
            <a:r>
              <a:rPr lang="en-US" sz="2800" dirty="0" smtClean="0"/>
              <a:t>Give the breaks vector as a sequence like this to cut down on the messiness of the code:</a:t>
            </a:r>
          </a:p>
          <a:p>
            <a:pPr algn="just"/>
            <a:endParaRPr lang="en-US" sz="2800" dirty="0" smtClean="0"/>
          </a:p>
          <a:p>
            <a:pPr algn="ctr">
              <a:buNone/>
            </a:pPr>
            <a:r>
              <a:rPr lang="en-US" b="1" dirty="0" err="1" smtClean="0"/>
              <a:t>hist</a:t>
            </a:r>
            <a:r>
              <a:rPr lang="en-US" b="1" dirty="0" smtClean="0"/>
              <a:t>(BMI, breaks=</a:t>
            </a:r>
            <a:r>
              <a:rPr lang="en-US" b="1" dirty="0" err="1" smtClean="0"/>
              <a:t>seq</a:t>
            </a:r>
            <a:r>
              <a:rPr lang="en-US" b="1" dirty="0" smtClean="0"/>
              <a:t>(17,32,by=3), main= ”Breaks is vector of breakpoints”)</a:t>
            </a:r>
          </a:p>
          <a:p>
            <a:pPr algn="ctr">
              <a:buNone/>
            </a:pPr>
            <a:endParaRPr lang="en-US" b="1" dirty="0" smtClean="0"/>
          </a:p>
          <a:p>
            <a:pPr algn="just"/>
            <a:r>
              <a:rPr lang="en-US" sz="3000" dirty="0" smtClean="0">
                <a:latin typeface="Times New Roman" pitchFamily="18" charset="0"/>
                <a:cs typeface="Times New Roman" pitchFamily="18" charset="0"/>
              </a:rPr>
              <a:t>When giving breakpoints, the default for R is that the histogram cells are right-closed (left open) intervals of the form (</a:t>
            </a:r>
            <a:r>
              <a:rPr lang="en-US" sz="3000" dirty="0" err="1" smtClean="0">
                <a:latin typeface="Times New Roman" pitchFamily="18" charset="0"/>
                <a:cs typeface="Times New Roman" pitchFamily="18" charset="0"/>
              </a:rPr>
              <a:t>a,b</a:t>
            </a:r>
            <a:r>
              <a:rPr lang="en-US" sz="3000" dirty="0" smtClean="0">
                <a:latin typeface="Times New Roman" pitchFamily="18" charset="0"/>
                <a:cs typeface="Times New Roman" pitchFamily="18" charset="0"/>
              </a:rPr>
              <a:t>]. </a:t>
            </a:r>
          </a:p>
          <a:p>
            <a:pPr algn="just"/>
            <a:endParaRPr lang="en-US" sz="3000" dirty="0" smtClean="0">
              <a:latin typeface="Times New Roman" pitchFamily="18" charset="0"/>
              <a:cs typeface="Times New Roman" pitchFamily="18" charset="0"/>
            </a:endParaRPr>
          </a:p>
          <a:p>
            <a:pPr algn="just"/>
            <a:r>
              <a:rPr lang="en-US" sz="3000" dirty="0" smtClean="0">
                <a:latin typeface="Times New Roman" pitchFamily="18" charset="0"/>
                <a:cs typeface="Times New Roman" pitchFamily="18" charset="0"/>
              </a:rPr>
              <a:t>You can change this with the right=FALSE option, which would change the intervals to be of the form [</a:t>
            </a:r>
            <a:r>
              <a:rPr lang="en-US" sz="3000" dirty="0" err="1" smtClean="0">
                <a:latin typeface="Times New Roman" pitchFamily="18" charset="0"/>
                <a:cs typeface="Times New Roman" pitchFamily="18" charset="0"/>
              </a:rPr>
              <a:t>a,b</a:t>
            </a:r>
            <a:r>
              <a:rPr lang="en-US" sz="3000" dirty="0" smtClean="0">
                <a:latin typeface="Times New Roman" pitchFamily="18" charset="0"/>
                <a:cs typeface="Times New Roman" pitchFamily="18" charset="0"/>
              </a:rPr>
              <a:t>).  </a:t>
            </a:r>
          </a:p>
          <a:p>
            <a:pPr algn="just"/>
            <a:endParaRPr lang="en-US" sz="3000" dirty="0" smtClean="0">
              <a:latin typeface="Times New Roman" pitchFamily="18" charset="0"/>
              <a:cs typeface="Times New Roman" pitchFamily="18" charset="0"/>
            </a:endParaRPr>
          </a:p>
          <a:p>
            <a:pPr algn="just"/>
            <a:r>
              <a:rPr lang="en-US" sz="3000" dirty="0" smtClean="0">
                <a:latin typeface="Times New Roman" pitchFamily="18" charset="0"/>
                <a:cs typeface="Times New Roman" pitchFamily="18" charset="0"/>
              </a:rPr>
              <a:t>This is important if you have a lot of points exactly at the breakpoint.</a:t>
            </a:r>
            <a:endParaRPr lang="en-US" dirty="0">
              <a:latin typeface="Times New Roman" pitchFamily="18" charset="0"/>
              <a:cs typeface="Times New Roman" pitchFamily="18"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lnSpcReduction="10000"/>
          </a:bodyPr>
          <a:lstStyle/>
          <a:p>
            <a:pPr algn="just"/>
            <a:r>
              <a:rPr lang="en-US" sz="2800" dirty="0" smtClean="0">
                <a:latin typeface="Times New Roman" pitchFamily="18" charset="0"/>
                <a:cs typeface="Times New Roman" pitchFamily="18" charset="0"/>
              </a:rPr>
              <a:t>When creating histograms of non-</a:t>
            </a:r>
            <a:r>
              <a:rPr lang="en-US" sz="2800" dirty="0" err="1" smtClean="0">
                <a:latin typeface="Times New Roman" pitchFamily="18" charset="0"/>
                <a:cs typeface="Times New Roman" pitchFamily="18" charset="0"/>
              </a:rPr>
              <a:t>categorial</a:t>
            </a:r>
            <a:r>
              <a:rPr lang="en-US" sz="2800" dirty="0" smtClean="0">
                <a:latin typeface="Times New Roman" pitchFamily="18" charset="0"/>
                <a:cs typeface="Times New Roman" pitchFamily="18" charset="0"/>
              </a:rPr>
              <a:t> data (things like pH, temperature, etc.), you need to specify things called "bins". </a:t>
            </a:r>
          </a:p>
          <a:p>
            <a:pPr algn="just"/>
            <a:endParaRPr lang="en-US" sz="2800" dirty="0" smtClean="0">
              <a:latin typeface="Times New Roman" pitchFamily="18" charset="0"/>
              <a:cs typeface="Times New Roman" pitchFamily="18" charset="0"/>
            </a:endParaRPr>
          </a:p>
          <a:p>
            <a:pPr algn="just"/>
            <a:r>
              <a:rPr lang="en-US" sz="2800" dirty="0" smtClean="0">
                <a:latin typeface="Times New Roman" pitchFamily="18" charset="0"/>
                <a:cs typeface="Times New Roman" pitchFamily="18" charset="0"/>
              </a:rPr>
              <a:t>Each bin has something called an </a:t>
            </a:r>
            <a:r>
              <a:rPr lang="en-US" sz="2800" dirty="0" smtClean="0">
                <a:latin typeface="Times New Roman" pitchFamily="18" charset="0"/>
                <a:cs typeface="Times New Roman" pitchFamily="18" charset="0"/>
                <a:hlinkClick r:id="rId2"/>
              </a:rPr>
              <a:t>interval</a:t>
            </a:r>
            <a:r>
              <a:rPr lang="en-US" sz="2800" dirty="0" smtClean="0">
                <a:latin typeface="Times New Roman" pitchFamily="18" charset="0"/>
                <a:cs typeface="Times New Roman" pitchFamily="18" charset="0"/>
              </a:rPr>
              <a:t> specified for it. For example, if I have the data:</a:t>
            </a:r>
          </a:p>
          <a:p>
            <a:pPr algn="just"/>
            <a:endParaRPr lang="en-US" sz="1600" dirty="0" smtClean="0">
              <a:latin typeface="Times New Roman" pitchFamily="18" charset="0"/>
              <a:cs typeface="Times New Roman" pitchFamily="18" charset="0"/>
            </a:endParaRPr>
          </a:p>
          <a:p>
            <a:pPr algn="ctr">
              <a:buNone/>
            </a:pPr>
            <a:r>
              <a:rPr lang="en-US" b="1" dirty="0" smtClean="0">
                <a:latin typeface="Times New Roman" pitchFamily="18" charset="0"/>
                <a:cs typeface="Times New Roman" pitchFamily="18" charset="0"/>
              </a:rPr>
              <a:t>11 12 13 14 15 16 17 18 19</a:t>
            </a:r>
          </a:p>
          <a:p>
            <a:r>
              <a:rPr lang="en-US" sz="2400" dirty="0" smtClean="0"/>
              <a:t>I can create 5 bins with right-open, left-closed intervals like this:</a:t>
            </a:r>
          </a:p>
          <a:p>
            <a:pPr lvl="1"/>
            <a:r>
              <a:rPr lang="en-US" sz="2000" dirty="0" smtClean="0"/>
              <a:t>1st bin: [10, 12) </a:t>
            </a:r>
          </a:p>
          <a:p>
            <a:pPr lvl="1"/>
            <a:r>
              <a:rPr lang="en-US" sz="2000" dirty="0" smtClean="0"/>
              <a:t>2nd bin: [12, 14) </a:t>
            </a:r>
          </a:p>
          <a:p>
            <a:pPr lvl="1"/>
            <a:r>
              <a:rPr lang="en-US" sz="2000" dirty="0" smtClean="0"/>
              <a:t>3rd bin: [14, 16) </a:t>
            </a:r>
          </a:p>
          <a:p>
            <a:pPr lvl="1"/>
            <a:endParaRPr lang="en-US" sz="2000" dirty="0" smtClean="0"/>
          </a:p>
          <a:p>
            <a:r>
              <a:rPr lang="en-US" sz="2400" dirty="0" smtClean="0">
                <a:solidFill>
                  <a:srgbClr val="242729"/>
                </a:solidFill>
                <a:latin typeface="Times New Roman" pitchFamily="18" charset="0"/>
                <a:cs typeface="Times New Roman" pitchFamily="18" charset="0"/>
              </a:rPr>
              <a:t>What this means is that the first bin will "hold" values between 10 and 12, </a:t>
            </a:r>
            <a:r>
              <a:rPr lang="en-US" sz="2400" i="1" dirty="0" smtClean="0">
                <a:solidFill>
                  <a:srgbClr val="242729"/>
                </a:solidFill>
                <a:latin typeface="Times New Roman" pitchFamily="18" charset="0"/>
                <a:cs typeface="Times New Roman" pitchFamily="18" charset="0"/>
              </a:rPr>
              <a:t>including 10 but not including 12</a:t>
            </a:r>
            <a:r>
              <a:rPr lang="en-US" sz="2400" dirty="0" smtClean="0">
                <a:solidFill>
                  <a:srgbClr val="242729"/>
                </a:solidFill>
                <a:latin typeface="Times New Roman" pitchFamily="18" charset="0"/>
                <a:cs typeface="Times New Roman" pitchFamily="18" charset="0"/>
              </a:rPr>
              <a:t>.</a:t>
            </a:r>
          </a:p>
          <a:p>
            <a:pPr lvl="1" algn="just"/>
            <a:r>
              <a:rPr lang="de-DE" sz="2000" dirty="0" smtClean="0"/>
              <a:t>1st bin: 10 ≤ x &lt; 12 </a:t>
            </a:r>
          </a:p>
          <a:p>
            <a:pPr lvl="1" algn="just"/>
            <a:r>
              <a:rPr lang="de-DE" sz="2000" dirty="0" smtClean="0"/>
              <a:t>2nd bin: 12 ≤ x &lt; 14 </a:t>
            </a:r>
          </a:p>
          <a:p>
            <a:pPr lvl="1" algn="just"/>
            <a:r>
              <a:rPr lang="de-DE" sz="2000" dirty="0" smtClean="0"/>
              <a:t>3rd bin: 14 ≤ x &lt; 16</a:t>
            </a:r>
            <a:endParaRPr lang="en-US" sz="2000" dirty="0" smtClean="0">
              <a:latin typeface="Times New Roman" pitchFamily="18" charset="0"/>
              <a:cs typeface="Times New Roman" pitchFamily="18"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fontScale="92500" lnSpcReduction="10000"/>
          </a:bodyPr>
          <a:lstStyle/>
          <a:p>
            <a:pPr algn="just">
              <a:lnSpc>
                <a:spcPct val="160000"/>
              </a:lnSpc>
              <a:spcBef>
                <a:spcPts val="0"/>
              </a:spcBef>
            </a:pPr>
            <a:r>
              <a:rPr lang="en-US" sz="2400" dirty="0" smtClean="0"/>
              <a:t>So that means the values 11 will go into the 1st bin, but the value 12 will go into the second bin, etc. R will do this binning process for you then draw the histogram based on how many items are in each bin.</a:t>
            </a:r>
          </a:p>
          <a:p>
            <a:pPr algn="just">
              <a:lnSpc>
                <a:spcPct val="160000"/>
              </a:lnSpc>
              <a:spcBef>
                <a:spcPts val="0"/>
              </a:spcBef>
            </a:pPr>
            <a:endParaRPr lang="en-US" sz="2400" dirty="0" smtClean="0"/>
          </a:p>
          <a:p>
            <a:pPr algn="just">
              <a:lnSpc>
                <a:spcPct val="160000"/>
              </a:lnSpc>
              <a:spcBef>
                <a:spcPts val="0"/>
              </a:spcBef>
            </a:pPr>
            <a:r>
              <a:rPr lang="en-US" sz="2400" dirty="0" smtClean="0"/>
              <a:t>For the above data, you'll get a rather not-interesting histogram that is mostly flat except at the first bin.</a:t>
            </a:r>
          </a:p>
          <a:p>
            <a:pPr algn="just"/>
            <a:endParaRPr lang="en-US" sz="2400" dirty="0" smtClean="0"/>
          </a:p>
          <a:p>
            <a:pPr lvl="2" algn="just"/>
            <a:r>
              <a:rPr lang="en-US" sz="1800" dirty="0" smtClean="0">
                <a:latin typeface="Times New Roman" pitchFamily="18" charset="0"/>
                <a:cs typeface="Times New Roman" pitchFamily="18" charset="0"/>
              </a:rPr>
              <a:t> (1, 4) --&gt; 1 &lt; x &lt; 4   left-open, right-open </a:t>
            </a:r>
          </a:p>
          <a:p>
            <a:pPr lvl="2" algn="just"/>
            <a:r>
              <a:rPr lang="en-US" sz="1800" dirty="0" smtClean="0">
                <a:latin typeface="Times New Roman" pitchFamily="18" charset="0"/>
                <a:cs typeface="Times New Roman" pitchFamily="18" charset="0"/>
              </a:rPr>
              <a:t> [3, 7) --&gt; 3 ≤ x &lt; 7   left-closed, right-open </a:t>
            </a:r>
          </a:p>
          <a:p>
            <a:pPr lvl="2" algn="just"/>
            <a:r>
              <a:rPr lang="en-US" sz="1800" dirty="0" smtClean="0">
                <a:latin typeface="Times New Roman" pitchFamily="18" charset="0"/>
                <a:cs typeface="Times New Roman" pitchFamily="18" charset="0"/>
              </a:rPr>
              <a:t> (2, 9] --&gt; 2 &lt; x ≤ 9   left-open, right-closed </a:t>
            </a:r>
          </a:p>
          <a:p>
            <a:pPr lvl="2" algn="just"/>
            <a:r>
              <a:rPr lang="en-US" sz="1800" dirty="0" smtClean="0">
                <a:latin typeface="Times New Roman" pitchFamily="18" charset="0"/>
                <a:cs typeface="Times New Roman" pitchFamily="18" charset="0"/>
              </a:rPr>
              <a:t> [5, 6] --&gt; 5 ≤ x ≤ 6   left-closed, right-closed</a:t>
            </a:r>
          </a:p>
          <a:p>
            <a:pPr lvl="1" algn="just"/>
            <a:endParaRPr lang="en-US" sz="2200" dirty="0" smtClean="0">
              <a:latin typeface="Times New Roman" pitchFamily="18" charset="0"/>
              <a:cs typeface="Times New Roman" pitchFamily="18" charset="0"/>
            </a:endParaRPr>
          </a:p>
          <a:p>
            <a:pPr lvl="2" algn="just"/>
            <a:r>
              <a:rPr lang="en-US" sz="1800" dirty="0" smtClean="0">
                <a:latin typeface="Times New Roman" pitchFamily="18" charset="0"/>
                <a:cs typeface="Times New Roman" pitchFamily="18" charset="0"/>
              </a:rPr>
              <a:t>(-∞, ∞) --&gt; -∞ &lt; x &lt; ∞ </a:t>
            </a:r>
          </a:p>
          <a:p>
            <a:pPr lvl="2" algn="just"/>
            <a:r>
              <a:rPr lang="en-US" sz="1800" dirty="0" smtClean="0">
                <a:latin typeface="Times New Roman" pitchFamily="18" charset="0"/>
                <a:cs typeface="Times New Roman" pitchFamily="18" charset="0"/>
              </a:rPr>
              <a:t>(-∞, 20] --&gt; -∞ &lt; x ≤ 20 </a:t>
            </a:r>
          </a:p>
          <a:p>
            <a:pPr lvl="2" algn="just"/>
            <a:r>
              <a:rPr lang="en-US" sz="1800" dirty="0" smtClean="0">
                <a:latin typeface="Times New Roman" pitchFamily="18" charset="0"/>
                <a:cs typeface="Times New Roman" pitchFamily="18" charset="0"/>
              </a:rPr>
              <a:t>[20, ∞) --&gt; 20 ≤ x &lt; ∞ </a:t>
            </a:r>
          </a:p>
          <a:p>
            <a:pPr lvl="2" algn="just"/>
            <a:r>
              <a:rPr lang="en-US" sz="1800" dirty="0" smtClean="0">
                <a:latin typeface="Times New Roman" pitchFamily="18" charset="0"/>
                <a:cs typeface="Times New Roman" pitchFamily="18" charset="0"/>
              </a:rPr>
              <a:t>(1000, ∞) --&gt; 1000 &lt; x &lt; ∞ </a:t>
            </a:r>
          </a:p>
          <a:p>
            <a:pPr lvl="2" algn="just"/>
            <a:r>
              <a:rPr lang="en-US" sz="1800" dirty="0" smtClean="0">
                <a:latin typeface="Times New Roman" pitchFamily="18" charset="0"/>
                <a:cs typeface="Times New Roman" pitchFamily="18" charset="0"/>
              </a:rPr>
              <a:t>(-∞, ∞] --&gt; Invalid </a:t>
            </a:r>
          </a:p>
          <a:p>
            <a:pPr lvl="2" algn="just"/>
            <a:r>
              <a:rPr lang="en-US" sz="1800" dirty="0" smtClean="0">
                <a:latin typeface="Times New Roman" pitchFamily="18" charset="0"/>
                <a:cs typeface="Times New Roman" pitchFamily="18" charset="0"/>
              </a:rPr>
              <a:t>(41, ∞] --&gt; Invalid</a:t>
            </a:r>
            <a:endParaRPr lang="en-US" sz="1800" dirty="0">
              <a:latin typeface="Times New Roman" pitchFamily="18" charset="0"/>
              <a:cs typeface="Times New Roman" pitchFamily="18"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63562"/>
          </a:xfrm>
        </p:spPr>
        <p:txBody>
          <a:bodyPr>
            <a:normAutofit fontScale="90000"/>
          </a:bodyPr>
          <a:lstStyle/>
          <a:p>
            <a:r>
              <a:rPr lang="en-US" b="1" dirty="0" smtClean="0"/>
              <a:t>2. Frequency </a:t>
            </a:r>
            <a:r>
              <a:rPr lang="en-US" b="1" dirty="0" err="1" smtClean="0"/>
              <a:t>vs</a:t>
            </a:r>
            <a:r>
              <a:rPr lang="en-US" b="1" dirty="0" smtClean="0"/>
              <a:t> Density </a:t>
            </a:r>
            <a:endParaRPr lang="en-US" b="1" dirty="0"/>
          </a:p>
        </p:txBody>
      </p:sp>
      <p:sp>
        <p:nvSpPr>
          <p:cNvPr id="3" name="Content Placeholder 2"/>
          <p:cNvSpPr>
            <a:spLocks noGrp="1"/>
          </p:cNvSpPr>
          <p:nvPr>
            <p:ph idx="1"/>
          </p:nvPr>
        </p:nvSpPr>
        <p:spPr>
          <a:xfrm>
            <a:off x="0" y="685800"/>
            <a:ext cx="9144000" cy="6172200"/>
          </a:xfrm>
        </p:spPr>
        <p:txBody>
          <a:bodyPr>
            <a:normAutofit/>
          </a:bodyPr>
          <a:lstStyle/>
          <a:p>
            <a:pPr algn="just">
              <a:lnSpc>
                <a:spcPct val="150000"/>
              </a:lnSpc>
              <a:spcBef>
                <a:spcPts val="0"/>
              </a:spcBef>
            </a:pPr>
            <a:r>
              <a:rPr lang="en-US" sz="2400" dirty="0" smtClean="0"/>
              <a:t>Often, we are more interested in density than frequency, since frequency is relative to your sample size.</a:t>
            </a:r>
          </a:p>
          <a:p>
            <a:pPr algn="just">
              <a:lnSpc>
                <a:spcPct val="150000"/>
              </a:lnSpc>
              <a:spcBef>
                <a:spcPts val="0"/>
              </a:spcBef>
            </a:pPr>
            <a:r>
              <a:rPr lang="en-US" sz="2400" b="1" dirty="0" smtClean="0"/>
              <a:t>Instead of counting the number of </a:t>
            </a:r>
            <a:r>
              <a:rPr lang="en-US" sz="2400" b="1" dirty="0" err="1" smtClean="0"/>
              <a:t>datapoints</a:t>
            </a:r>
            <a:r>
              <a:rPr lang="en-US" sz="2400" b="1" dirty="0" smtClean="0"/>
              <a:t> per bin, R can give the probability densities</a:t>
            </a:r>
            <a:r>
              <a:rPr lang="en-US" sz="2400" dirty="0" smtClean="0"/>
              <a:t> using the freq=FALSE option</a:t>
            </a:r>
          </a:p>
          <a:p>
            <a:pPr algn="ctr">
              <a:lnSpc>
                <a:spcPct val="150000"/>
              </a:lnSpc>
              <a:spcBef>
                <a:spcPts val="0"/>
              </a:spcBef>
              <a:buNone/>
            </a:pPr>
            <a:r>
              <a:rPr lang="en-US" sz="2400" b="1" dirty="0" err="1" smtClean="0"/>
              <a:t>hist</a:t>
            </a:r>
            <a:r>
              <a:rPr lang="en-US" sz="2400" b="1" dirty="0" smtClean="0"/>
              <a:t>(BMI, freq=FALSE, main=”Density plot”) </a:t>
            </a:r>
            <a:endParaRPr lang="en-US" sz="2400" b="1" dirty="0"/>
          </a:p>
        </p:txBody>
      </p:sp>
      <p:pic>
        <p:nvPicPr>
          <p:cNvPr id="9219" name="Picture 3"/>
          <p:cNvPicPr>
            <a:picLocks noChangeAspect="1" noChangeArrowheads="1"/>
          </p:cNvPicPr>
          <p:nvPr/>
        </p:nvPicPr>
        <p:blipFill>
          <a:blip r:embed="rId2"/>
          <a:srcRect/>
          <a:stretch>
            <a:fillRect/>
          </a:stretch>
        </p:blipFill>
        <p:spPr bwMode="auto">
          <a:xfrm>
            <a:off x="2133600" y="3657600"/>
            <a:ext cx="4933950" cy="3048000"/>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lgn="just"/>
            <a:r>
              <a:rPr lang="en-US" sz="2400" dirty="0" smtClean="0"/>
              <a:t>The shape of a distribution will push and pull the measurement of center around.</a:t>
            </a:r>
          </a:p>
          <a:p>
            <a:pPr algn="just"/>
            <a:endParaRPr lang="en-US" sz="2400" dirty="0" smtClean="0"/>
          </a:p>
          <a:p>
            <a:pPr algn="just"/>
            <a:r>
              <a:rPr lang="en-US" sz="2400" dirty="0" smtClean="0"/>
              <a:t>When the distribution is skewed to the right (or a positive skew), the mean gets pulled to the right and brings along with it the median.</a:t>
            </a:r>
          </a:p>
          <a:p>
            <a:pPr algn="just"/>
            <a:endParaRPr lang="en-US" sz="2400" dirty="0" smtClean="0"/>
          </a:p>
          <a:p>
            <a:pPr algn="just"/>
            <a:r>
              <a:rPr lang="en-US" sz="2400" dirty="0" smtClean="0"/>
              <a:t>The mode stays right where it is, at the peak of the data, at the most common occurring value.</a:t>
            </a:r>
          </a:p>
          <a:p>
            <a:pPr algn="just"/>
            <a:endParaRPr lang="en-US" sz="2400" dirty="0" smtClean="0"/>
          </a:p>
          <a:p>
            <a:pPr algn="just"/>
            <a:endParaRPr lang="en-US" sz="2400" dirty="0" smtClean="0"/>
          </a:p>
          <a:p>
            <a:pPr algn="just"/>
            <a:endParaRPr lang="en-US" sz="2400" dirty="0"/>
          </a:p>
        </p:txBody>
      </p:sp>
      <p:pic>
        <p:nvPicPr>
          <p:cNvPr id="4" name="Picture 2"/>
          <p:cNvPicPr>
            <a:picLocks noChangeAspect="1" noChangeArrowheads="1"/>
          </p:cNvPicPr>
          <p:nvPr/>
        </p:nvPicPr>
        <p:blipFill>
          <a:blip r:embed="rId2"/>
          <a:srcRect/>
          <a:stretch>
            <a:fillRect/>
          </a:stretch>
        </p:blipFill>
        <p:spPr bwMode="auto">
          <a:xfrm>
            <a:off x="1447800" y="3505200"/>
            <a:ext cx="5867400" cy="304800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lgn="just">
              <a:lnSpc>
                <a:spcPct val="150000"/>
              </a:lnSpc>
              <a:spcBef>
                <a:spcPts val="0"/>
              </a:spcBef>
            </a:pPr>
            <a:r>
              <a:rPr lang="en-US" sz="2400" dirty="0" smtClean="0">
                <a:latin typeface="Times New Roman" pitchFamily="18" charset="0"/>
                <a:cs typeface="Times New Roman" pitchFamily="18" charset="0"/>
              </a:rPr>
              <a:t>Notice the y-axis now.  If the breaks are equidistant, with difference between breaks=1, then the </a:t>
            </a:r>
            <a:r>
              <a:rPr lang="en-US" sz="2400" i="1" dirty="0" smtClean="0">
                <a:latin typeface="Times New Roman" pitchFamily="18" charset="0"/>
                <a:cs typeface="Times New Roman" pitchFamily="18" charset="0"/>
              </a:rPr>
              <a:t>height</a:t>
            </a:r>
            <a:r>
              <a:rPr lang="en-US" sz="2400" dirty="0" smtClean="0">
                <a:latin typeface="Times New Roman" pitchFamily="18" charset="0"/>
                <a:cs typeface="Times New Roman" pitchFamily="18" charset="0"/>
              </a:rPr>
              <a:t> of each rectangle is proportional to the number of points falling into the cell, and thus the sum of the probability densities adds up to 1.  </a:t>
            </a:r>
          </a:p>
          <a:p>
            <a:pPr algn="just">
              <a:lnSpc>
                <a:spcPct val="150000"/>
              </a:lnSpc>
              <a:spcBef>
                <a:spcPts val="0"/>
              </a:spcBef>
            </a:pPr>
            <a:r>
              <a:rPr lang="en-US" sz="2400" dirty="0" smtClean="0">
                <a:latin typeface="Times New Roman" pitchFamily="18" charset="0"/>
                <a:cs typeface="Times New Roman" pitchFamily="18" charset="0"/>
              </a:rPr>
              <a:t>Here I specify plot=FALSE because I just want the histogram output, not the plot, and show how the sum of all of the densities is 1:</a:t>
            </a:r>
          </a:p>
          <a:p>
            <a:pPr algn="just">
              <a:lnSpc>
                <a:spcPct val="150000"/>
              </a:lnSpc>
              <a:spcBef>
                <a:spcPts val="0"/>
              </a:spcBef>
            </a:pPr>
            <a:endParaRPr lang="en-US" sz="2400" dirty="0">
              <a:latin typeface="Times New Roman" pitchFamily="18" charset="0"/>
              <a:cs typeface="Times New Roman" pitchFamily="18" charset="0"/>
            </a:endParaRPr>
          </a:p>
        </p:txBody>
      </p:sp>
      <p:pic>
        <p:nvPicPr>
          <p:cNvPr id="10243" name="Picture 3"/>
          <p:cNvPicPr>
            <a:picLocks noChangeAspect="1" noChangeArrowheads="1"/>
          </p:cNvPicPr>
          <p:nvPr/>
        </p:nvPicPr>
        <p:blipFill>
          <a:blip r:embed="rId2"/>
          <a:srcRect/>
          <a:stretch>
            <a:fillRect/>
          </a:stretch>
        </p:blipFill>
        <p:spPr bwMode="auto">
          <a:xfrm>
            <a:off x="685800" y="3581400"/>
            <a:ext cx="7734300" cy="2133600"/>
          </a:xfrm>
          <a:prstGeom prst="rect">
            <a:avLst/>
          </a:prstGeom>
          <a:noFill/>
          <a:ln w="9525">
            <a:noFill/>
            <a:miter lim="800000"/>
            <a:headEnd/>
            <a:tailEnd/>
          </a:ln>
          <a:effec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4525963"/>
          </a:xfrm>
        </p:spPr>
        <p:txBody>
          <a:bodyPr>
            <a:normAutofit/>
          </a:bodyPr>
          <a:lstStyle/>
          <a:p>
            <a:pPr algn="just"/>
            <a:r>
              <a:rPr lang="en-US" sz="2400" dirty="0" smtClean="0"/>
              <a:t>If you choose to make bins that are not all separated by 1 (like breaks=c(17,25,26, 32) or something like that), then the plot still has an area of 1, </a:t>
            </a:r>
          </a:p>
          <a:p>
            <a:pPr algn="just"/>
            <a:r>
              <a:rPr lang="en-US" sz="2400" dirty="0" smtClean="0"/>
              <a:t>But the </a:t>
            </a:r>
            <a:r>
              <a:rPr lang="en-US" sz="2400" i="1" dirty="0" smtClean="0"/>
              <a:t>area</a:t>
            </a:r>
            <a:r>
              <a:rPr lang="en-US" sz="2400" dirty="0" smtClean="0"/>
              <a:t> of the rectangles is the fraction of data points falling into the cells. </a:t>
            </a:r>
          </a:p>
          <a:p>
            <a:pPr algn="just"/>
            <a:r>
              <a:rPr lang="en-US" sz="2400" dirty="0" smtClean="0"/>
              <a:t>The densities are calculated like this as </a:t>
            </a:r>
            <a:r>
              <a:rPr lang="en-US" sz="2400" b="1" dirty="0" smtClean="0"/>
              <a:t>counts/(n*diff(breaks))</a:t>
            </a:r>
            <a:r>
              <a:rPr lang="en-US" sz="2400" dirty="0" smtClean="0"/>
              <a:t>.  </a:t>
            </a:r>
          </a:p>
          <a:p>
            <a:pPr algn="just"/>
            <a:r>
              <a:rPr lang="en-US" sz="2400" dirty="0" smtClean="0"/>
              <a:t>Thus, this adds up to 1 if add up the areas of the rectangles, i.e. you multiply each density by the difference in the breaks like this:</a:t>
            </a:r>
            <a:endParaRPr lang="en-US" sz="2400" dirty="0"/>
          </a:p>
        </p:txBody>
      </p:sp>
      <p:pic>
        <p:nvPicPr>
          <p:cNvPr id="11266" name="Picture 2"/>
          <p:cNvPicPr>
            <a:picLocks noChangeAspect="1" noChangeArrowheads="1"/>
          </p:cNvPicPr>
          <p:nvPr/>
        </p:nvPicPr>
        <p:blipFill>
          <a:blip r:embed="rId2"/>
          <a:srcRect/>
          <a:stretch>
            <a:fillRect/>
          </a:stretch>
        </p:blipFill>
        <p:spPr bwMode="auto">
          <a:xfrm>
            <a:off x="1066800" y="3429000"/>
            <a:ext cx="6886575" cy="3048000"/>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lgn="just"/>
            <a:r>
              <a:rPr lang="en-US" sz="2400" dirty="0" smtClean="0"/>
              <a:t>When the distribution is skewed to the left (or a Negative skew), the mean gets pulled to </a:t>
            </a:r>
            <a:r>
              <a:rPr lang="en-US" sz="2400" smtClean="0"/>
              <a:t>the left </a:t>
            </a:r>
            <a:r>
              <a:rPr lang="en-US" sz="2400" dirty="0" smtClean="0"/>
              <a:t>and brings along with it the median.</a:t>
            </a:r>
          </a:p>
          <a:p>
            <a:pPr algn="just"/>
            <a:endParaRPr lang="en-US" sz="2400" dirty="0" smtClean="0"/>
          </a:p>
          <a:p>
            <a:pPr algn="just"/>
            <a:r>
              <a:rPr lang="en-US" sz="2400" dirty="0" smtClean="0"/>
              <a:t>The mode stays right where it is, at the peak of the data, at the most common occurring value.</a:t>
            </a:r>
          </a:p>
          <a:p>
            <a:pPr algn="just"/>
            <a:endParaRPr lang="en-US" sz="2400" dirty="0" smtClean="0"/>
          </a:p>
          <a:p>
            <a:pPr algn="just"/>
            <a:endParaRPr lang="en-US" sz="2400" dirty="0" smtClean="0"/>
          </a:p>
          <a:p>
            <a:pPr algn="just"/>
            <a:endParaRPr lang="en-US" sz="2400" dirty="0" smtClean="0"/>
          </a:p>
          <a:p>
            <a:pPr algn="just"/>
            <a:endParaRPr lang="en-US" sz="2400" dirty="0" smtClean="0"/>
          </a:p>
          <a:p>
            <a:pPr algn="just"/>
            <a:endParaRPr lang="en-US" sz="2400" dirty="0" smtClean="0"/>
          </a:p>
          <a:p>
            <a:pPr algn="just"/>
            <a:endParaRPr lang="en-US" sz="2400" dirty="0" smtClean="0"/>
          </a:p>
          <a:p>
            <a:pPr algn="just"/>
            <a:endParaRPr lang="en-US" sz="2400" dirty="0" smtClean="0"/>
          </a:p>
          <a:p>
            <a:pPr algn="just">
              <a:buNone/>
            </a:pPr>
            <a:endParaRPr lang="en-US" sz="2400" dirty="0" smtClean="0"/>
          </a:p>
          <a:p>
            <a:pPr algn="just"/>
            <a:endParaRPr lang="en-US" sz="2400" dirty="0" smtClean="0"/>
          </a:p>
          <a:p>
            <a:pPr algn="just"/>
            <a:endParaRPr lang="en-US" sz="2400" dirty="0"/>
          </a:p>
        </p:txBody>
      </p:sp>
      <p:pic>
        <p:nvPicPr>
          <p:cNvPr id="4" name="Picture 2"/>
          <p:cNvPicPr>
            <a:picLocks noChangeAspect="1" noChangeArrowheads="1"/>
          </p:cNvPicPr>
          <p:nvPr/>
        </p:nvPicPr>
        <p:blipFill>
          <a:blip r:embed="rId2"/>
          <a:srcRect/>
          <a:stretch>
            <a:fillRect/>
          </a:stretch>
        </p:blipFill>
        <p:spPr bwMode="auto">
          <a:xfrm>
            <a:off x="152400" y="2590800"/>
            <a:ext cx="8839200" cy="2819399"/>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608</TotalTime>
  <Words>3240</Words>
  <Application>Microsoft Office PowerPoint</Application>
  <PresentationFormat>On-screen Show (4:3)</PresentationFormat>
  <Paragraphs>348</Paragraphs>
  <Slides>81</Slides>
  <Notes>4</Notes>
  <HiddenSlides>0</HiddenSlides>
  <MMClips>0</MMClips>
  <ScaleCrop>false</ScaleCrop>
  <HeadingPairs>
    <vt:vector size="4" baseType="variant">
      <vt:variant>
        <vt:lpstr>Theme</vt:lpstr>
      </vt:variant>
      <vt:variant>
        <vt:i4>1</vt:i4>
      </vt:variant>
      <vt:variant>
        <vt:lpstr>Slide Titles</vt:lpstr>
      </vt:variant>
      <vt:variant>
        <vt:i4>81</vt:i4>
      </vt:variant>
    </vt:vector>
  </HeadingPairs>
  <TitlesOfParts>
    <vt:vector size="82" baseType="lpstr">
      <vt:lpstr>Office Theme</vt:lpstr>
      <vt:lpstr>Data Frames</vt:lpstr>
      <vt:lpstr>Slide 2</vt:lpstr>
      <vt:lpstr>NOTE</vt:lpstr>
      <vt:lpstr>Add Columns and Rows</vt:lpstr>
      <vt:lpstr>Slide 5</vt:lpstr>
      <vt:lpstr>Plots</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MEASURES OF SPREAD </vt:lpstr>
      <vt:lpstr>Measure of Spread</vt:lpstr>
      <vt:lpstr>Slide 31</vt:lpstr>
      <vt:lpstr>Slide 32</vt:lpstr>
      <vt:lpstr>Slide 33</vt:lpstr>
      <vt:lpstr>Slide 34</vt:lpstr>
      <vt:lpstr>Outlier for standard deviation</vt:lpstr>
      <vt:lpstr>MEASURES OF CENTER AND SPREAD</vt:lpstr>
      <vt:lpstr>Slide 37</vt:lpstr>
      <vt:lpstr>Slide 38</vt:lpstr>
      <vt:lpstr>Slide 39</vt:lpstr>
      <vt:lpstr>Slide 40</vt:lpstr>
      <vt:lpstr>Visualization</vt:lpstr>
      <vt:lpstr>Slide 42</vt:lpstr>
      <vt:lpstr>Slide 43</vt:lpstr>
      <vt:lpstr>Slide 44</vt:lpstr>
      <vt:lpstr>Slide 45</vt:lpstr>
      <vt:lpstr>Slide 46</vt:lpstr>
      <vt:lpstr>Slide 47</vt:lpstr>
      <vt:lpstr>Slide 48</vt:lpstr>
      <vt:lpstr>Visualizing Univariate data</vt:lpstr>
      <vt:lpstr>Visualize a Categorical Variable</vt:lpstr>
      <vt:lpstr>Pie chart (Categorical)</vt:lpstr>
      <vt:lpstr>visualize a numeric variable</vt:lpstr>
      <vt:lpstr>Create a histogram for different groups.</vt:lpstr>
      <vt:lpstr>Slide 54</vt:lpstr>
      <vt:lpstr>Slide 55</vt:lpstr>
      <vt:lpstr> How to run various descriptive statistics on a single numerical variable. </vt:lpstr>
      <vt:lpstr>Slide 57</vt:lpstr>
      <vt:lpstr>Slide 58</vt:lpstr>
      <vt:lpstr>Z-SCORE</vt:lpstr>
      <vt:lpstr>Z-Score</vt:lpstr>
      <vt:lpstr>Slide 61</vt:lpstr>
      <vt:lpstr>Slide 62</vt:lpstr>
      <vt:lpstr>Slide 63</vt:lpstr>
      <vt:lpstr>Slide 64</vt:lpstr>
      <vt:lpstr>Slide 65</vt:lpstr>
      <vt:lpstr>Proportion under the curve</vt:lpstr>
      <vt:lpstr>Slide 67</vt:lpstr>
      <vt:lpstr>Slide 68</vt:lpstr>
      <vt:lpstr>Slide 69</vt:lpstr>
      <vt:lpstr>Slide 70</vt:lpstr>
      <vt:lpstr>Slide 71</vt:lpstr>
      <vt:lpstr> How to run various descriptive statistics on a single numerical variable. </vt:lpstr>
      <vt:lpstr>Slide 73</vt:lpstr>
      <vt:lpstr>Slide 74</vt:lpstr>
      <vt:lpstr>Slide 75</vt:lpstr>
      <vt:lpstr>Slide 76</vt:lpstr>
      <vt:lpstr>Slide 77</vt:lpstr>
      <vt:lpstr>Slide 78</vt:lpstr>
      <vt:lpstr>2. Frequency vs Density </vt:lpstr>
      <vt:lpstr>Slide 80</vt:lpstr>
      <vt:lpstr>Slide 81</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Measure of centre</dc:title>
  <dc:creator>Chetan Shetty</dc:creator>
  <cp:lastModifiedBy>Chetan Shetty</cp:lastModifiedBy>
  <cp:revision>17</cp:revision>
  <dcterms:created xsi:type="dcterms:W3CDTF">2006-08-16T00:00:00Z</dcterms:created>
  <dcterms:modified xsi:type="dcterms:W3CDTF">2018-07-10T09:08:58Z</dcterms:modified>
</cp:coreProperties>
</file>